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309" r:id="rId5"/>
    <p:sldId id="306" r:id="rId6"/>
    <p:sldId id="295" r:id="rId7"/>
    <p:sldId id="292" r:id="rId8"/>
    <p:sldId id="296" r:id="rId9"/>
    <p:sldId id="314" r:id="rId10"/>
    <p:sldId id="311" r:id="rId11"/>
    <p:sldId id="287" r:id="rId12"/>
    <p:sldId id="318" r:id="rId13"/>
    <p:sldId id="310" r:id="rId14"/>
    <p:sldId id="288" r:id="rId15"/>
    <p:sldId id="319" r:id="rId16"/>
    <p:sldId id="321" r:id="rId17"/>
    <p:sldId id="324" r:id="rId18"/>
    <p:sldId id="3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97B2"/>
    <a:srgbClr val="4D748C"/>
    <a:srgbClr val="FF7C80"/>
    <a:srgbClr val="F7EDE9"/>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112" d="100"/>
          <a:sy n="112" d="100"/>
        </p:scale>
        <p:origin x="552" y="9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 T Chawla" userId="9cc291ed24f4529b" providerId="LiveId" clId="{EC80CC13-E1BD-47EE-A2E7-334BFF211996}"/>
    <pc:docChg chg="modSld">
      <pc:chgData name="Deepa T Chawla" userId="9cc291ed24f4529b" providerId="LiveId" clId="{EC80CC13-E1BD-47EE-A2E7-334BFF211996}" dt="2022-03-13T09:45:08.996" v="12" actId="14100"/>
      <pc:docMkLst>
        <pc:docMk/>
      </pc:docMkLst>
      <pc:sldChg chg="modSp mod">
        <pc:chgData name="Deepa T Chawla" userId="9cc291ed24f4529b" providerId="LiveId" clId="{EC80CC13-E1BD-47EE-A2E7-334BFF211996}" dt="2022-03-13T09:45:08.996" v="12" actId="14100"/>
        <pc:sldMkLst>
          <pc:docMk/>
          <pc:sldMk cId="3197763602" sldId="292"/>
        </pc:sldMkLst>
        <pc:spChg chg="mod">
          <ac:chgData name="Deepa T Chawla" userId="9cc291ed24f4529b" providerId="LiveId" clId="{EC80CC13-E1BD-47EE-A2E7-334BFF211996}" dt="2022-03-13T09:45:08.996" v="12" actId="14100"/>
          <ac:spMkLst>
            <pc:docMk/>
            <pc:sldMk cId="3197763602" sldId="292"/>
            <ac:spMk id="6" creationId="{84F71C41-0F4E-41D0-9027-DD576AF5DA1A}"/>
          </ac:spMkLst>
        </pc:spChg>
        <pc:spChg chg="mod">
          <ac:chgData name="Deepa T Chawla" userId="9cc291ed24f4529b" providerId="LiveId" clId="{EC80CC13-E1BD-47EE-A2E7-334BFF211996}" dt="2022-03-13T09:44:53.167" v="9" actId="1076"/>
          <ac:spMkLst>
            <pc:docMk/>
            <pc:sldMk cId="3197763602" sldId="292"/>
            <ac:spMk id="8" creationId="{724FF59B-293F-4EE7-933F-DD15B7578F8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3/20/2022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3/20/2022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indoor, person, floor, electronics&#10;&#10;Description automatically generated">
            <a:extLst>
              <a:ext uri="{FF2B5EF4-FFF2-40B4-BE49-F238E27FC236}">
                <a16:creationId xmlns:a16="http://schemas.microsoft.com/office/drawing/2014/main" id="{92356EC8-623B-4907-B967-992714819F7C}"/>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
            <a:ext cx="12191999" cy="6858001"/>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128601-A193-4EBB-B799-55A7679D64E6}"/>
              </a:ext>
            </a:extLst>
          </p:cNvPr>
          <p:cNvPicPr>
            <a:picLocks noChangeAspect="1"/>
          </p:cNvPicPr>
          <p:nvPr userDrawn="1"/>
        </p:nvPicPr>
        <p:blipFill>
          <a:blip r:embed="rId2">
            <a:duotone>
              <a:schemeClr val="accent5">
                <a:shade val="45000"/>
                <a:satMod val="135000"/>
              </a:schemeClr>
              <a:prstClr val="white"/>
            </a:duotone>
            <a:alphaModFix amt="70000"/>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1C60952-A78B-40B7-9244-3F9FE0038B5A}"/>
              </a:ext>
            </a:extLst>
          </p:cNvPr>
          <p:cNvPicPr>
            <a:picLocks noChangeAspect="1"/>
          </p:cNvPicPr>
          <p:nvPr userDrawn="1"/>
        </p:nvPicPr>
        <p:blipFill>
          <a:blip r:embed="rId2">
            <a:duotone>
              <a:schemeClr val="accent5">
                <a:shade val="45000"/>
                <a:satMod val="135000"/>
              </a:schemeClr>
              <a:prstClr val="white"/>
            </a:duotone>
            <a:alphaModFix amt="70000"/>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074" name="Picture 2" descr="ABM College: 5 Reasons Why Mobile App Developer is a Good Career">
            <a:extLst>
              <a:ext uri="{FF2B5EF4-FFF2-40B4-BE49-F238E27FC236}">
                <a16:creationId xmlns:a16="http://schemas.microsoft.com/office/drawing/2014/main" id="{CCA95C57-6005-46F2-99B2-2A30CFC2CA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11" name="Picture 10" descr="A picture containing indoor, person, floor, electronics&#10;&#10;Description automatically generated">
            <a:extLst>
              <a:ext uri="{FF2B5EF4-FFF2-40B4-BE49-F238E27FC236}">
                <a16:creationId xmlns:a16="http://schemas.microsoft.com/office/drawing/2014/main" id="{622BD7CB-84E2-4914-8420-25C43B9214B4}"/>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
            <a:ext cx="12191999" cy="6858001"/>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FBFBFA-ED2B-4358-8B77-9BC7A7249D64}"/>
              </a:ext>
            </a:extLst>
          </p:cNvPr>
          <p:cNvPicPr>
            <a:picLocks noChangeAspect="1"/>
          </p:cNvPicPr>
          <p:nvPr userDrawn="1"/>
        </p:nvPicPr>
        <p:blipFill>
          <a:blip r:embed="rId2">
            <a:duotone>
              <a:schemeClr val="accent5">
                <a:shade val="45000"/>
                <a:satMod val="135000"/>
              </a:schemeClr>
              <a:prstClr val="white"/>
            </a:duotone>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026" name="Picture 2" descr="Exploratory Data Analysis on Mobile App Behavior Data | by Luke Sun |  Towards Data Science">
            <a:extLst>
              <a:ext uri="{FF2B5EF4-FFF2-40B4-BE49-F238E27FC236}">
                <a16:creationId xmlns:a16="http://schemas.microsoft.com/office/drawing/2014/main" id="{1D63A13E-1097-4B27-839B-9D933925499E}"/>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8382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2050" name="Picture 2" descr="How to Launch a Mobile App in 2021 [Complete Guide]">
            <a:extLst>
              <a:ext uri="{FF2B5EF4-FFF2-40B4-BE49-F238E27FC236}">
                <a16:creationId xmlns:a16="http://schemas.microsoft.com/office/drawing/2014/main" id="{A80C2276-7246-43FE-AD33-8B268145D261}"/>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6515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echnofaq.org/posts/2020/01/how-to-overcome-with-business-intelligence-challenges-and-issues-entrepreneurs-fac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www.outofseo.com/analitica-web-monitoreo-y-medicion-de-trafico-we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2463282"/>
            <a:ext cx="4326192" cy="3247053"/>
          </a:xfrm>
        </p:spPr>
        <p:txBody>
          <a:bodyPr>
            <a:normAutofit lnSpcReduction="10000"/>
          </a:bodyPr>
          <a:lstStyle/>
          <a:p>
            <a:r>
              <a:rPr lang="en-US" sz="3200" b="1" spc="-100" dirty="0">
                <a:solidFill>
                  <a:schemeClr val="tx1">
                    <a:lumMod val="75000"/>
                    <a:lumOff val="25000"/>
                  </a:schemeClr>
                </a:solidFill>
                <a:latin typeface="+mj-lt"/>
              </a:rPr>
              <a:t>  </a:t>
            </a:r>
          </a:p>
          <a:p>
            <a:r>
              <a:rPr lang="en-US" sz="3900" b="1" spc="-100" dirty="0">
                <a:solidFill>
                  <a:schemeClr val="tx1">
                    <a:lumMod val="75000"/>
                    <a:lumOff val="25000"/>
                  </a:schemeClr>
                </a:solidFill>
                <a:latin typeface="-apple-system"/>
              </a:rPr>
              <a:t>Group S2 - 2</a:t>
            </a:r>
            <a:r>
              <a:rPr lang="en-US" sz="3900" b="1" i="0" spc="-100" baseline="0" dirty="0">
                <a:solidFill>
                  <a:schemeClr val="tx1">
                    <a:lumMod val="75000"/>
                    <a:lumOff val="25000"/>
                  </a:schemeClr>
                </a:solidFill>
                <a:latin typeface="-apple-system"/>
              </a:rPr>
              <a:t> </a:t>
            </a:r>
          </a:p>
          <a:p>
            <a:pPr algn="just"/>
            <a:r>
              <a:rPr lang="en-US" sz="2200" b="0" i="0" spc="140" baseline="0" dirty="0">
                <a:solidFill>
                  <a:srgbClr val="0E97B2"/>
                </a:solidFill>
                <a:latin typeface="-apple-system"/>
                <a:cs typeface="Dubai Medium" panose="020B0603030403030204" pitchFamily="34" charset="-78"/>
              </a:rPr>
              <a:t>Alfred George, </a:t>
            </a:r>
          </a:p>
          <a:p>
            <a:pPr algn="just"/>
            <a:r>
              <a:rPr lang="en-US" sz="2200" b="0" i="0" spc="140" baseline="0" dirty="0">
                <a:solidFill>
                  <a:srgbClr val="0E97B2"/>
                </a:solidFill>
                <a:latin typeface="-apple-system"/>
                <a:cs typeface="Dubai Medium" panose="020B0603030403030204" pitchFamily="34" charset="-78"/>
              </a:rPr>
              <a:t>Deepa </a:t>
            </a:r>
            <a:r>
              <a:rPr lang="en-US" sz="2200" spc="140" dirty="0">
                <a:solidFill>
                  <a:srgbClr val="0E97B2"/>
                </a:solidFill>
                <a:latin typeface="-apple-system"/>
                <a:cs typeface="Dubai Medium" panose="020B0603030403030204" pitchFamily="34" charset="-78"/>
              </a:rPr>
              <a:t>Taneja</a:t>
            </a:r>
            <a:r>
              <a:rPr lang="en-US" sz="2200" b="0" i="0" spc="140" baseline="0" dirty="0">
                <a:solidFill>
                  <a:srgbClr val="0E97B2"/>
                </a:solidFill>
                <a:latin typeface="-apple-system"/>
                <a:cs typeface="Dubai Medium" panose="020B0603030403030204" pitchFamily="34" charset="-78"/>
              </a:rPr>
              <a:t> Chawla,</a:t>
            </a:r>
          </a:p>
          <a:p>
            <a:pPr algn="just"/>
            <a:r>
              <a:rPr lang="en-US" sz="2200" b="0" i="0" spc="140" baseline="0" dirty="0" err="1">
                <a:solidFill>
                  <a:srgbClr val="0E97B2"/>
                </a:solidFill>
                <a:latin typeface="-apple-system"/>
                <a:cs typeface="Dubai Medium" panose="020B0603030403030204" pitchFamily="34" charset="-78"/>
              </a:rPr>
              <a:t>Nikulkumar</a:t>
            </a:r>
            <a:r>
              <a:rPr lang="en-US" sz="2200" b="0" i="0" spc="140" baseline="0" dirty="0">
                <a:solidFill>
                  <a:srgbClr val="0E97B2"/>
                </a:solidFill>
                <a:latin typeface="-apple-system"/>
                <a:cs typeface="Dubai Medium" panose="020B0603030403030204" pitchFamily="34" charset="-78"/>
              </a:rPr>
              <a:t> </a:t>
            </a:r>
            <a:r>
              <a:rPr lang="en-US" sz="2200" b="0" i="0" spc="140" baseline="0" dirty="0" err="1">
                <a:solidFill>
                  <a:srgbClr val="0E97B2"/>
                </a:solidFill>
                <a:latin typeface="-apple-system"/>
                <a:cs typeface="Dubai Medium" panose="020B0603030403030204" pitchFamily="34" charset="-78"/>
              </a:rPr>
              <a:t>Devataja</a:t>
            </a:r>
            <a:r>
              <a:rPr lang="en-US" sz="2200" b="0" i="0" spc="140" baseline="0" dirty="0">
                <a:solidFill>
                  <a:srgbClr val="0E97B2"/>
                </a:solidFill>
                <a:latin typeface="-apple-system"/>
                <a:cs typeface="Dubai Medium" panose="020B0603030403030204" pitchFamily="34" charset="-78"/>
              </a:rPr>
              <a:t>, </a:t>
            </a:r>
          </a:p>
          <a:p>
            <a:pPr algn="just"/>
            <a:r>
              <a:rPr lang="en-US" sz="2200" b="0" i="0" spc="140" baseline="0" dirty="0">
                <a:solidFill>
                  <a:srgbClr val="0E97B2"/>
                </a:solidFill>
                <a:latin typeface="-apple-system"/>
                <a:cs typeface="Dubai Medium" panose="020B0603030403030204" pitchFamily="34" charset="-78"/>
              </a:rPr>
              <a:t>Prathap David Carlo, </a:t>
            </a:r>
          </a:p>
          <a:p>
            <a:pPr algn="just"/>
            <a:r>
              <a:rPr lang="en-US" sz="2200" b="0" i="0" spc="140" baseline="0" dirty="0">
                <a:solidFill>
                  <a:srgbClr val="0E97B2"/>
                </a:solidFill>
                <a:latin typeface="-apple-system"/>
                <a:cs typeface="Dubai Medium" panose="020B0603030403030204" pitchFamily="34" charset="-78"/>
              </a:rPr>
              <a:t>Rajesh </a:t>
            </a:r>
            <a:r>
              <a:rPr lang="en-US" sz="2200" b="0" i="0" spc="140" baseline="0" dirty="0" err="1">
                <a:solidFill>
                  <a:srgbClr val="0E97B2"/>
                </a:solidFill>
                <a:latin typeface="-apple-system"/>
                <a:cs typeface="Dubai Medium" panose="020B0603030403030204" pitchFamily="34" charset="-78"/>
              </a:rPr>
              <a:t>Gandham</a:t>
            </a:r>
            <a:endParaRPr lang="en-US" sz="2200" b="0" i="0" spc="140" baseline="0" dirty="0">
              <a:solidFill>
                <a:srgbClr val="0E97B2"/>
              </a:solidFill>
              <a:latin typeface="-apple-system"/>
              <a:cs typeface="Dubai Medium" panose="020B0603030403030204" pitchFamily="34" charset="-78"/>
            </a:endParaRPr>
          </a:p>
          <a:p>
            <a:endParaRPr lang="en-US" dirty="0"/>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t="4" b="4"/>
          <a:stretch/>
        </p:blipFill>
        <p:spPr/>
      </p:pic>
      <p:sp>
        <p:nvSpPr>
          <p:cNvPr id="3" name="Arrow: Pentagon 2">
            <a:extLst>
              <a:ext uri="{FF2B5EF4-FFF2-40B4-BE49-F238E27FC236}">
                <a16:creationId xmlns:a16="http://schemas.microsoft.com/office/drawing/2014/main" id="{5207F556-4B77-48C5-81D6-B6F54388883A}"/>
              </a:ext>
            </a:extLst>
          </p:cNvPr>
          <p:cNvSpPr/>
          <p:nvPr/>
        </p:nvSpPr>
        <p:spPr>
          <a:xfrm>
            <a:off x="1393825" y="1143001"/>
            <a:ext cx="5229166" cy="446518"/>
          </a:xfrm>
          <a:prstGeom prst="homePlate">
            <a:avLst/>
          </a:prstGeom>
          <a:solidFill>
            <a:schemeClr val="accent5">
              <a:alpha val="49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a:p>
            <a:pPr algn="ctr"/>
            <a:r>
              <a:rPr lang="en-US" sz="2800" b="1" dirty="0">
                <a:solidFill>
                  <a:srgbClr val="002060"/>
                </a:solidFill>
                <a:latin typeface="-apple-system"/>
              </a:rPr>
              <a:t>DAB 303 Marketing Analytics</a:t>
            </a:r>
          </a:p>
          <a:p>
            <a:pPr algn="ctr"/>
            <a:endParaRPr lang="en-CA" dirty="0"/>
          </a:p>
        </p:txBody>
      </p:sp>
      <p:pic>
        <p:nvPicPr>
          <p:cNvPr id="4098" name="Picture 2" descr="Top 5 Mobile App Development Trends Set to Rule 2020 - Appetiser">
            <a:extLst>
              <a:ext uri="{FF2B5EF4-FFF2-40B4-BE49-F238E27FC236}">
                <a16:creationId xmlns:a16="http://schemas.microsoft.com/office/drawing/2014/main" id="{9D8AAF2C-5F30-4F98-9367-428DC497F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436" y="893289"/>
            <a:ext cx="1805022" cy="1196516"/>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2">
            <a:extLst>
              <a:ext uri="{FF2B5EF4-FFF2-40B4-BE49-F238E27FC236}">
                <a16:creationId xmlns:a16="http://schemas.microsoft.com/office/drawing/2014/main" id="{DAD05D92-D69B-4859-B9B7-57A97216A912}"/>
              </a:ext>
            </a:extLst>
          </p:cNvPr>
          <p:cNvSpPr txBox="1">
            <a:spLocks/>
          </p:cNvSpPr>
          <p:nvPr/>
        </p:nvSpPr>
        <p:spPr>
          <a:xfrm>
            <a:off x="6622991" y="992583"/>
            <a:ext cx="4326192" cy="523048"/>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spc="-100" dirty="0">
                <a:solidFill>
                  <a:schemeClr val="tx1">
                    <a:lumMod val="75000"/>
                    <a:lumOff val="25000"/>
                  </a:schemeClr>
                </a:solidFill>
                <a:latin typeface="+mj-lt"/>
              </a:rPr>
              <a:t>  </a:t>
            </a:r>
          </a:p>
          <a:p>
            <a:r>
              <a:rPr lang="en-US" sz="11200" b="1" spc="-100" dirty="0">
                <a:solidFill>
                  <a:schemeClr val="tx1">
                    <a:lumMod val="75000"/>
                    <a:lumOff val="25000"/>
                  </a:schemeClr>
                </a:solidFill>
                <a:latin typeface="-apple-system"/>
              </a:rPr>
              <a:t>Project 3</a:t>
            </a:r>
            <a:r>
              <a:rPr lang="en-US" sz="5600" b="1" spc="-100" dirty="0">
                <a:solidFill>
                  <a:schemeClr val="tx1">
                    <a:lumMod val="75000"/>
                    <a:lumOff val="25000"/>
                  </a:schemeClr>
                </a:solidFill>
                <a:latin typeface="-apple-system"/>
              </a:rPr>
              <a:t> </a:t>
            </a:r>
          </a:p>
          <a:p>
            <a:pPr algn="just"/>
            <a:endParaRPr lang="en-US" sz="1800" spc="140" dirty="0">
              <a:solidFill>
                <a:srgbClr val="0070C0"/>
              </a:solidFill>
              <a:cs typeface="Dubai Medium" panose="020B0603030403030204" pitchFamily="34" charset="-78"/>
            </a:endParaRPr>
          </a:p>
          <a:p>
            <a:pPr algn="just"/>
            <a:endParaRPr lang="en-US" sz="1800" spc="140" dirty="0">
              <a:solidFill>
                <a:srgbClr val="0070C0"/>
              </a:solidFill>
              <a:cs typeface="Dubai Medium" panose="020B0603030403030204" pitchFamily="34" charset="-78"/>
            </a:endParaRPr>
          </a:p>
          <a:p>
            <a:endParaRPr lang="en-US" dirty="0"/>
          </a:p>
        </p:txBody>
      </p:sp>
    </p:spTree>
    <p:extLst>
      <p:ext uri="{BB962C8B-B14F-4D97-AF65-F5344CB8AC3E}">
        <p14:creationId xmlns:p14="http://schemas.microsoft.com/office/powerpoint/2010/main" val="394618016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54CD4A7-4E1A-4902-993B-81A396A3670C}"/>
              </a:ext>
            </a:extLst>
          </p:cNvPr>
          <p:cNvSpPr>
            <a:spLocks noGrp="1"/>
          </p:cNvSpPr>
          <p:nvPr>
            <p:ph type="body" idx="1"/>
          </p:nvPr>
        </p:nvSpPr>
        <p:spPr/>
        <p:txBody>
          <a:bodyPr anchor="ctr" anchorCtr="0">
            <a:normAutofit/>
          </a:bodyPr>
          <a:lstStyle/>
          <a:p>
            <a:r>
              <a:rPr lang="en-US" dirty="0"/>
              <a:t> </a:t>
            </a:r>
          </a:p>
        </p:txBody>
      </p:sp>
      <p:pic>
        <p:nvPicPr>
          <p:cNvPr id="12" name="Content Placeholder 11" descr="Chart, histogram&#10;&#10;Description automatically generated">
            <a:extLst>
              <a:ext uri="{FF2B5EF4-FFF2-40B4-BE49-F238E27FC236}">
                <a16:creationId xmlns:a16="http://schemas.microsoft.com/office/drawing/2014/main" id="{61BE61C9-71AF-41F2-85D6-DD676A3B72E3}"/>
              </a:ext>
            </a:extLst>
          </p:cNvPr>
          <p:cNvPicPr>
            <a:picLocks noGrp="1" noChangeAspect="1"/>
          </p:cNvPicPr>
          <p:nvPr>
            <p:ph sz="half" idx="2"/>
          </p:nvPr>
        </p:nvPicPr>
        <p:blipFill>
          <a:blip r:embed="rId2"/>
          <a:stretch>
            <a:fillRect/>
          </a:stretch>
        </p:blipFill>
        <p:spPr>
          <a:xfrm>
            <a:off x="404798" y="1819656"/>
            <a:ext cx="5157787" cy="3394075"/>
          </a:xfrm>
        </p:spPr>
      </p:pic>
      <p:sp>
        <p:nvSpPr>
          <p:cNvPr id="14" name="Content Placeholder 13">
            <a:extLst>
              <a:ext uri="{FF2B5EF4-FFF2-40B4-BE49-F238E27FC236}">
                <a16:creationId xmlns:a16="http://schemas.microsoft.com/office/drawing/2014/main" id="{0B233D0B-BB19-456F-88D3-35E3B6B53B70}"/>
              </a:ext>
            </a:extLst>
          </p:cNvPr>
          <p:cNvSpPr>
            <a:spLocks noGrp="1"/>
          </p:cNvSpPr>
          <p:nvPr>
            <p:ph sz="quarter" idx="4"/>
          </p:nvPr>
        </p:nvSpPr>
        <p:spPr>
          <a:xfrm>
            <a:off x="6194427" y="2024494"/>
            <a:ext cx="5183188" cy="4331855"/>
          </a:xfrm>
        </p:spPr>
        <p:txBody>
          <a:bodyPr>
            <a:normAutofit/>
          </a:bodyPr>
          <a:lstStyle/>
          <a:p>
            <a:r>
              <a:rPr lang="en-US" sz="2000" dirty="0">
                <a:solidFill>
                  <a:srgbClr val="0E97B2"/>
                </a:solidFill>
                <a:latin typeface="-apple-system"/>
              </a:rPr>
              <a:t>22000 Customers have enrolled into paid membership after the open of the account in less than 5 hours  </a:t>
            </a:r>
          </a:p>
          <a:p>
            <a:endParaRPr lang="en-US" sz="2000" dirty="0">
              <a:solidFill>
                <a:srgbClr val="0E97B2"/>
              </a:solidFill>
              <a:latin typeface="-apple-system"/>
            </a:endParaRPr>
          </a:p>
          <a:p>
            <a:r>
              <a:rPr lang="en-US" sz="2000" dirty="0">
                <a:solidFill>
                  <a:srgbClr val="0E97B2"/>
                </a:solidFill>
                <a:latin typeface="-apple-system"/>
              </a:rPr>
              <a:t>Very few customers have delayed for up to 24 hours.</a:t>
            </a:r>
          </a:p>
          <a:p>
            <a:endParaRPr lang="en-US" sz="2000" dirty="0">
              <a:solidFill>
                <a:srgbClr val="0E97B2"/>
              </a:solidFill>
              <a:latin typeface="-apple-system"/>
            </a:endParaRPr>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11" name="TextBox 10">
            <a:extLst>
              <a:ext uri="{FF2B5EF4-FFF2-40B4-BE49-F238E27FC236}">
                <a16:creationId xmlns:a16="http://schemas.microsoft.com/office/drawing/2014/main" id="{6C7F1F37-6E4B-455E-B75D-20088C81E3A2}"/>
              </a:ext>
            </a:extLst>
          </p:cNvPr>
          <p:cNvSpPr txBox="1"/>
          <p:nvPr/>
        </p:nvSpPr>
        <p:spPr>
          <a:xfrm>
            <a:off x="404798" y="1187510"/>
            <a:ext cx="11553464" cy="369332"/>
          </a:xfrm>
          <a:prstGeom prst="rect">
            <a:avLst/>
          </a:prstGeom>
          <a:noFill/>
        </p:spPr>
        <p:txBody>
          <a:bodyPr wrap="square">
            <a:spAutoFit/>
          </a:bodyPr>
          <a:lstStyle/>
          <a:p>
            <a:pPr algn="ctr"/>
            <a:r>
              <a:rPr lang="en-CA" sz="1800" b="1" dirty="0">
                <a:solidFill>
                  <a:schemeClr val="tx1"/>
                </a:solidFill>
              </a:rPr>
              <a:t>Free version of the app available only till 24 hours after the open of the account</a:t>
            </a:r>
          </a:p>
        </p:txBody>
      </p:sp>
      <p:sp>
        <p:nvSpPr>
          <p:cNvPr id="13" name="Title 1">
            <a:extLst>
              <a:ext uri="{FF2B5EF4-FFF2-40B4-BE49-F238E27FC236}">
                <a16:creationId xmlns:a16="http://schemas.microsoft.com/office/drawing/2014/main" id="{79AFD860-BBFE-46DD-8108-E9FD62E8F05E}"/>
              </a:ext>
            </a:extLst>
          </p:cNvPr>
          <p:cNvSpPr txBox="1">
            <a:spLocks/>
          </p:cNvSpPr>
          <p:nvPr/>
        </p:nvSpPr>
        <p:spPr>
          <a:xfrm>
            <a:off x="1009261" y="344524"/>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Further Exploration</a:t>
            </a:r>
          </a:p>
        </p:txBody>
      </p:sp>
    </p:spTree>
    <p:extLst>
      <p:ext uri="{BB962C8B-B14F-4D97-AF65-F5344CB8AC3E}">
        <p14:creationId xmlns:p14="http://schemas.microsoft.com/office/powerpoint/2010/main" val="14284939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132457"/>
            <a:ext cx="10515600" cy="791286"/>
          </a:xfrm>
        </p:spPr>
        <p:txBody>
          <a:bodyPr>
            <a:normAutofit/>
          </a:bodyPr>
          <a:lstStyle/>
          <a:p>
            <a:pPr algn="ctr"/>
            <a:r>
              <a:rPr lang="en-US" b="1" dirty="0">
                <a:solidFill>
                  <a:srgbClr val="0E97B2"/>
                </a:solidFill>
                <a:latin typeface="-apple-system"/>
              </a:rPr>
              <a:t>Model Deployment - Key Findings </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28358"/>
            <a:ext cx="2743200" cy="365125"/>
          </a:xfrm>
        </p:spPr>
        <p:txBody>
          <a:bodyPr/>
          <a:lstStyle/>
          <a:p>
            <a:fld id="{19B51A1E-902D-48AF-9020-955120F399B6}" type="slidenum">
              <a:rPr lang="en-ZA" smtClean="0"/>
              <a:pPr/>
              <a:t>11</a:t>
            </a:fld>
            <a:endParaRPr lang="en-ZA"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F76268C-D21C-497D-9F05-1F73A1EBA865}"/>
              </a:ext>
            </a:extLst>
          </p:cNvPr>
          <p:cNvPicPr>
            <a:picLocks noChangeAspect="1"/>
          </p:cNvPicPr>
          <p:nvPr/>
        </p:nvPicPr>
        <p:blipFill>
          <a:blip r:embed="rId2"/>
          <a:stretch>
            <a:fillRect/>
          </a:stretch>
        </p:blipFill>
        <p:spPr>
          <a:xfrm>
            <a:off x="408065" y="1205233"/>
            <a:ext cx="5318096" cy="3884003"/>
          </a:xfrm>
          <a:prstGeom prst="rect">
            <a:avLst/>
          </a:prstGeom>
        </p:spPr>
      </p:pic>
      <p:sp>
        <p:nvSpPr>
          <p:cNvPr id="24" name="TextBox 23">
            <a:extLst>
              <a:ext uri="{FF2B5EF4-FFF2-40B4-BE49-F238E27FC236}">
                <a16:creationId xmlns:a16="http://schemas.microsoft.com/office/drawing/2014/main" id="{3BFDD48B-66B6-4121-902D-EFC03D6AB47F}"/>
              </a:ext>
            </a:extLst>
          </p:cNvPr>
          <p:cNvSpPr txBox="1"/>
          <p:nvPr/>
        </p:nvSpPr>
        <p:spPr>
          <a:xfrm>
            <a:off x="6160656" y="1505945"/>
            <a:ext cx="4363748" cy="1477328"/>
          </a:xfrm>
          <a:prstGeom prst="rect">
            <a:avLst/>
          </a:prstGeom>
          <a:noFill/>
        </p:spPr>
        <p:txBody>
          <a:bodyPr wrap="square">
            <a:spAutoFit/>
          </a:bodyPr>
          <a:lstStyle/>
          <a:p>
            <a:r>
              <a:rPr lang="en-ZA" sz="1800" dirty="0">
                <a:solidFill>
                  <a:srgbClr val="0E97B2"/>
                </a:solidFill>
                <a:cs typeface="Calibri Light"/>
              </a:rPr>
              <a:t>Regression Model to predict enrolment</a:t>
            </a:r>
          </a:p>
          <a:p>
            <a:r>
              <a:rPr lang="en-ZA" sz="1800" dirty="0">
                <a:cs typeface="Calibri Light"/>
              </a:rPr>
              <a:t>Overall Accuracy – 77%</a:t>
            </a:r>
          </a:p>
          <a:p>
            <a:r>
              <a:rPr lang="en-ZA" sz="1800" dirty="0">
                <a:cs typeface="Calibri Light"/>
              </a:rPr>
              <a:t>Precision score -76.18%</a:t>
            </a:r>
          </a:p>
          <a:p>
            <a:r>
              <a:rPr lang="en-ZA" sz="1800" dirty="0">
                <a:cs typeface="Calibri Light"/>
              </a:rPr>
              <a:t>Recall score -77%</a:t>
            </a:r>
          </a:p>
          <a:p>
            <a:r>
              <a:rPr lang="en-ZA" sz="1800" dirty="0">
                <a:cs typeface="Calibri Light"/>
              </a:rPr>
              <a:t>F1 score -76.62%</a:t>
            </a:r>
          </a:p>
        </p:txBody>
      </p:sp>
      <p:sp>
        <p:nvSpPr>
          <p:cNvPr id="9" name="Rectangle 1">
            <a:extLst>
              <a:ext uri="{FF2B5EF4-FFF2-40B4-BE49-F238E27FC236}">
                <a16:creationId xmlns:a16="http://schemas.microsoft.com/office/drawing/2014/main" id="{E2081EF0-87F6-4FD8-84E2-3292AEFC4C34}"/>
              </a:ext>
            </a:extLst>
          </p:cNvPr>
          <p:cNvSpPr>
            <a:spLocks noChangeArrowheads="1"/>
          </p:cNvSpPr>
          <p:nvPr/>
        </p:nvSpPr>
        <p:spPr bwMode="auto">
          <a:xfrm>
            <a:off x="6160656" y="3084963"/>
            <a:ext cx="4444497"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var(--jp-code-font-family)"/>
              </a:rPr>
              <a:t>0.77 accuracy with a standard deviation of 0.00</a:t>
            </a:r>
            <a:r>
              <a:rPr kumimoji="0" lang="en-US" altLang="en-US" sz="1600" b="0" i="0" u="none" strike="noStrike" cap="none" normalizeH="0" baseline="0" dirty="0">
                <a:ln>
                  <a:noFill/>
                </a:ln>
                <a:solidFill>
                  <a:schemeClr val="tx1"/>
                </a:solidFill>
                <a:effectLst/>
              </a:rPr>
              <a:t> with K-Fold and Regression. Predicted results are very close to actual results.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03A7D72-01A4-4EDB-BF15-887A394AFFC9}"/>
              </a:ext>
            </a:extLst>
          </p:cNvPr>
          <p:cNvPicPr>
            <a:picLocks noChangeAspect="1"/>
          </p:cNvPicPr>
          <p:nvPr/>
        </p:nvPicPr>
        <p:blipFill>
          <a:blip r:embed="rId3"/>
          <a:stretch>
            <a:fillRect/>
          </a:stretch>
        </p:blipFill>
        <p:spPr>
          <a:xfrm>
            <a:off x="3067113" y="5195567"/>
            <a:ext cx="3762375" cy="914400"/>
          </a:xfrm>
          <a:prstGeom prst="rect">
            <a:avLst/>
          </a:prstGeom>
        </p:spPr>
      </p:pic>
      <p:pic>
        <p:nvPicPr>
          <p:cNvPr id="14" name="Picture 13">
            <a:extLst>
              <a:ext uri="{FF2B5EF4-FFF2-40B4-BE49-F238E27FC236}">
                <a16:creationId xmlns:a16="http://schemas.microsoft.com/office/drawing/2014/main" id="{F911672F-11A5-4A59-AAE7-35F88EC4B972}"/>
              </a:ext>
            </a:extLst>
          </p:cNvPr>
          <p:cNvPicPr>
            <a:picLocks noChangeAspect="1"/>
          </p:cNvPicPr>
          <p:nvPr/>
        </p:nvPicPr>
        <p:blipFill>
          <a:blip r:embed="rId4"/>
          <a:stretch>
            <a:fillRect/>
          </a:stretch>
        </p:blipFill>
        <p:spPr>
          <a:xfrm>
            <a:off x="6940774" y="5267603"/>
            <a:ext cx="4133850" cy="838200"/>
          </a:xfrm>
          <a:prstGeom prst="rect">
            <a:avLst/>
          </a:prstGeom>
        </p:spPr>
      </p:pic>
    </p:spTree>
    <p:extLst>
      <p:ext uri="{BB962C8B-B14F-4D97-AF65-F5344CB8AC3E}">
        <p14:creationId xmlns:p14="http://schemas.microsoft.com/office/powerpoint/2010/main" val="3441616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048" y="-89453"/>
            <a:ext cx="12188952" cy="6728791"/>
          </a:xfrm>
        </p:spPr>
      </p:pic>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15" name="TextBox 14">
            <a:extLst>
              <a:ext uri="{FF2B5EF4-FFF2-40B4-BE49-F238E27FC236}">
                <a16:creationId xmlns:a16="http://schemas.microsoft.com/office/drawing/2014/main" id="{6D856F5D-9146-436E-80DD-7B8F6147685D}"/>
              </a:ext>
            </a:extLst>
          </p:cNvPr>
          <p:cNvSpPr txBox="1"/>
          <p:nvPr/>
        </p:nvSpPr>
        <p:spPr>
          <a:xfrm>
            <a:off x="205100" y="729968"/>
            <a:ext cx="11857592" cy="5232202"/>
          </a:xfrm>
          <a:prstGeom prst="rect">
            <a:avLst/>
          </a:prstGeom>
          <a:solidFill>
            <a:schemeClr val="bg1"/>
          </a:solidFill>
        </p:spPr>
        <p:txBody>
          <a:bodyPr wrap="square">
            <a:spAutoFit/>
          </a:bodyPr>
          <a:lstStyle/>
          <a:p>
            <a:r>
              <a:rPr lang="en-GB" sz="2800" dirty="0">
                <a:solidFill>
                  <a:srgbClr val="0E97B2"/>
                </a:solidFill>
              </a:rPr>
              <a:t>Recommendations</a:t>
            </a:r>
          </a:p>
          <a:p>
            <a:endParaRPr lang="en-GB" sz="2800" dirty="0">
              <a:solidFill>
                <a:srgbClr val="0E97B2"/>
              </a:solidFill>
            </a:endParaRPr>
          </a:p>
          <a:p>
            <a:pPr marL="285750" indent="-285750">
              <a:buClr>
                <a:srgbClr val="0E97B2"/>
              </a:buClr>
              <a:buSzPct val="150000"/>
              <a:buFont typeface="Arial" panose="020B0604020202020204" pitchFamily="34" charset="0"/>
              <a:buChar char="•"/>
            </a:pPr>
            <a:r>
              <a:rPr lang="en-GB" sz="1400" dirty="0"/>
              <a:t>We saw that people who used </a:t>
            </a:r>
            <a:r>
              <a:rPr lang="en-GB" sz="1400" b="1" dirty="0"/>
              <a:t>prime feature </a:t>
            </a:r>
            <a:r>
              <a:rPr lang="en-GB" sz="1400" dirty="0"/>
              <a:t>were not enrolling we should try padding the onboarding experience with helpful “how-to” content covering those features. Measure adoption rates prior to and following the change.</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We saw that with age the customer onboarding decreased, we should try ramping up support crew around those users, or surveying those users to uncover any unforeseen issues. </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We noticed that customers signed up within 6 hours, we should offer </a:t>
            </a:r>
            <a:r>
              <a:rPr lang="en-GB" sz="1400" dirty="0" err="1"/>
              <a:t>offer</a:t>
            </a:r>
            <a:r>
              <a:rPr lang="en-GB" sz="1400" dirty="0"/>
              <a:t> incentives or discounts to entice them to stay during those key turning points.</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We should take more time to truly understand the critical customer journey - determine which path is the most critical to success. “Critical paths to success” equate to sequences of actions a user takes that lead to enrolment.</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With the help of this model we should further dive into our most valuable customer segments? Which ones have the most potential to increase their spending habits, become brand ambassadors, identifying key segments will help maximizing ROI.</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Further study, user reviews, could play an important role in measuring app’s usability. Both positive and negative reviews can help us identify improvement areas in the design and user interface. We should be trying to minimize the negative reviews and maximize the positive ones.</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Screens funnel helped to create other features which was then used to create the model.  We should study the correlation in those features to understand the user path.</a:t>
            </a:r>
          </a:p>
          <a:p>
            <a:endParaRPr lang="en-GB" sz="1200" dirty="0"/>
          </a:p>
        </p:txBody>
      </p:sp>
    </p:spTree>
    <p:extLst>
      <p:ext uri="{BB962C8B-B14F-4D97-AF65-F5344CB8AC3E}">
        <p14:creationId xmlns:p14="http://schemas.microsoft.com/office/powerpoint/2010/main" val="406277683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DBD9-27BE-4891-BD25-F0460F940245}"/>
              </a:ext>
            </a:extLst>
          </p:cNvPr>
          <p:cNvSpPr>
            <a:spLocks noGrp="1"/>
          </p:cNvSpPr>
          <p:nvPr>
            <p:ph type="title"/>
          </p:nvPr>
        </p:nvSpPr>
        <p:spPr>
          <a:xfrm>
            <a:off x="354306" y="109606"/>
            <a:ext cx="11412222" cy="640080"/>
          </a:xfrm>
        </p:spPr>
        <p:txBody>
          <a:bodyPr>
            <a:normAutofit fontScale="90000"/>
          </a:bodyPr>
          <a:lstStyle/>
          <a:p>
            <a:r>
              <a:rPr lang="en-CA" dirty="0"/>
              <a:t>Correlation among new features</a:t>
            </a:r>
            <a:endParaRPr lang="en-GB" dirty="0"/>
          </a:p>
        </p:txBody>
      </p:sp>
      <p:pic>
        <p:nvPicPr>
          <p:cNvPr id="7" name="Picture 6">
            <a:extLst>
              <a:ext uri="{FF2B5EF4-FFF2-40B4-BE49-F238E27FC236}">
                <a16:creationId xmlns:a16="http://schemas.microsoft.com/office/drawing/2014/main" id="{02880F05-4BDF-4EFE-96B1-31A94715C7DE}"/>
              </a:ext>
            </a:extLst>
          </p:cNvPr>
          <p:cNvPicPr>
            <a:picLocks noChangeAspect="1"/>
          </p:cNvPicPr>
          <p:nvPr/>
        </p:nvPicPr>
        <p:blipFill>
          <a:blip r:embed="rId2"/>
          <a:stretch>
            <a:fillRect/>
          </a:stretch>
        </p:blipFill>
        <p:spPr>
          <a:xfrm>
            <a:off x="354306" y="647991"/>
            <a:ext cx="7926569" cy="6040582"/>
          </a:xfrm>
          <a:prstGeom prst="rect">
            <a:avLst/>
          </a:prstGeom>
        </p:spPr>
      </p:pic>
      <p:sp>
        <p:nvSpPr>
          <p:cNvPr id="8" name="TextBox 7">
            <a:extLst>
              <a:ext uri="{FF2B5EF4-FFF2-40B4-BE49-F238E27FC236}">
                <a16:creationId xmlns:a16="http://schemas.microsoft.com/office/drawing/2014/main" id="{BDC4AB3E-58D5-4804-8655-E6DDB8DDF1EA}"/>
              </a:ext>
            </a:extLst>
          </p:cNvPr>
          <p:cNvSpPr txBox="1"/>
          <p:nvPr/>
        </p:nvSpPr>
        <p:spPr>
          <a:xfrm>
            <a:off x="8578680" y="2543016"/>
            <a:ext cx="3259014" cy="1200329"/>
          </a:xfrm>
          <a:prstGeom prst="rect">
            <a:avLst/>
          </a:prstGeom>
          <a:noFill/>
        </p:spPr>
        <p:txBody>
          <a:bodyPr wrap="square">
            <a:spAutoFit/>
          </a:bodyPr>
          <a:lstStyle/>
          <a:p>
            <a:r>
              <a:rPr lang="en-ZA" sz="1800" dirty="0">
                <a:cs typeface="Calibri Light"/>
              </a:rPr>
              <a:t>Study More Into these features and screen types</a:t>
            </a:r>
          </a:p>
          <a:p>
            <a:endParaRPr lang="en-ZA" dirty="0">
              <a:cs typeface="Calibri Light"/>
            </a:endParaRPr>
          </a:p>
          <a:p>
            <a:endParaRPr lang="en-ZA" sz="1800" dirty="0">
              <a:cs typeface="Calibri Light"/>
            </a:endParaRPr>
          </a:p>
        </p:txBody>
      </p:sp>
    </p:spTree>
    <p:extLst>
      <p:ext uri="{BB962C8B-B14F-4D97-AF65-F5344CB8AC3E}">
        <p14:creationId xmlns:p14="http://schemas.microsoft.com/office/powerpoint/2010/main" val="170696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048" y="-89453"/>
            <a:ext cx="12188952" cy="6728791"/>
          </a:xfrm>
        </p:spPr>
      </p:pic>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15" name="TextBox 14">
            <a:extLst>
              <a:ext uri="{FF2B5EF4-FFF2-40B4-BE49-F238E27FC236}">
                <a16:creationId xmlns:a16="http://schemas.microsoft.com/office/drawing/2014/main" id="{6D856F5D-9146-436E-80DD-7B8F6147685D}"/>
              </a:ext>
            </a:extLst>
          </p:cNvPr>
          <p:cNvSpPr txBox="1"/>
          <p:nvPr/>
        </p:nvSpPr>
        <p:spPr>
          <a:xfrm>
            <a:off x="331360" y="218662"/>
            <a:ext cx="11857592" cy="5693866"/>
          </a:xfrm>
          <a:prstGeom prst="rect">
            <a:avLst/>
          </a:prstGeom>
          <a:solidFill>
            <a:schemeClr val="bg1"/>
          </a:solidFill>
        </p:spPr>
        <p:txBody>
          <a:bodyPr wrap="square">
            <a:spAutoFit/>
          </a:bodyPr>
          <a:lstStyle/>
          <a:p>
            <a:r>
              <a:rPr lang="en-GB" sz="2800" dirty="0">
                <a:solidFill>
                  <a:srgbClr val="0E97B2"/>
                </a:solidFill>
              </a:rPr>
              <a:t>Recommendations</a:t>
            </a:r>
          </a:p>
          <a:p>
            <a:pPr marL="285750" indent="-285750">
              <a:buClr>
                <a:srgbClr val="0E97B2"/>
              </a:buClr>
              <a:buSzPct val="150000"/>
              <a:buFont typeface="Arial" panose="020B0604020202020204" pitchFamily="34" charset="0"/>
              <a:buChar char="•"/>
            </a:pPr>
            <a:r>
              <a:rPr lang="en-GB" sz="1400" dirty="0"/>
              <a:t>Number of Uninstalls per Week/Month. The number of times users uninstall app is another general indicator of app’s usability. Just like app downloads, it should also be measured weekly or monthly based on the general frequency of downloads. Poor user experience is one of the primary reasons apps get uninstalled.</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Measure App Usability by using any of the tools such as  -- FLURRY ANALYTICS,  -- GECKOBOARD, -- LOOKBACK and  -- APPSEE</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Use A/B testing to improve funnel’s conversion rates</a:t>
            </a:r>
          </a:p>
          <a:p>
            <a:pPr marL="285750" indent="-285750">
              <a:buClr>
                <a:srgbClr val="0E97B2"/>
              </a:buClr>
              <a:buSzPct val="150000"/>
              <a:buFont typeface="Arial" panose="020B0604020202020204" pitchFamily="34" charset="0"/>
              <a:buChar char="•"/>
            </a:pPr>
            <a:endParaRPr lang="en-GB" sz="1400" dirty="0"/>
          </a:p>
          <a:p>
            <a:pPr marL="285750" indent="-285750">
              <a:buClr>
                <a:srgbClr val="0E97B2"/>
              </a:buClr>
              <a:buSzPct val="150000"/>
              <a:buFont typeface="Arial" panose="020B0604020202020204" pitchFamily="34" charset="0"/>
              <a:buChar char="•"/>
            </a:pPr>
            <a:r>
              <a:rPr lang="en-GB" sz="1400" dirty="0"/>
              <a:t>Learn new ways in which app can grow. </a:t>
            </a:r>
          </a:p>
          <a:p>
            <a:pPr marL="285750" indent="-285750">
              <a:buFont typeface="Arial" panose="020B0604020202020204" pitchFamily="34" charset="0"/>
              <a:buChar char="•"/>
            </a:pPr>
            <a:endParaRPr lang="en-GB" sz="1400" dirty="0">
              <a:solidFill>
                <a:srgbClr val="0E97B2"/>
              </a:solidFill>
            </a:endParaRPr>
          </a:p>
          <a:p>
            <a:pPr lvl="2"/>
            <a:r>
              <a:rPr lang="en-GB" sz="1400" dirty="0">
                <a:solidFill>
                  <a:srgbClr val="0E97B2"/>
                </a:solidFill>
              </a:rPr>
              <a:t>We feel that many data points can be added by reviewing following questions in conjunction with data we have</a:t>
            </a:r>
          </a:p>
          <a:p>
            <a:pPr lvl="2"/>
            <a:endParaRPr lang="en-GB" sz="1400" dirty="0"/>
          </a:p>
          <a:p>
            <a:pPr marL="1200150" lvl="2" indent="-285750">
              <a:buFont typeface="Arial" panose="020B0604020202020204" pitchFamily="34" charset="0"/>
              <a:buChar char="•"/>
            </a:pPr>
            <a:r>
              <a:rPr lang="en-GB" sz="1400" dirty="0"/>
              <a:t>- Whether the user is a first-time or returning user;</a:t>
            </a:r>
          </a:p>
          <a:p>
            <a:pPr marL="1200150" lvl="2" indent="-285750">
              <a:buFont typeface="Arial" panose="020B0604020202020204" pitchFamily="34" charset="0"/>
              <a:buChar char="•"/>
            </a:pPr>
            <a:r>
              <a:rPr lang="en-GB" sz="1400" dirty="0"/>
              <a:t>- How frequently the user is launching the app;</a:t>
            </a:r>
          </a:p>
          <a:p>
            <a:pPr marL="1200150" lvl="2" indent="-285750">
              <a:buFont typeface="Arial" panose="020B0604020202020204" pitchFamily="34" charset="0"/>
              <a:buChar char="•"/>
            </a:pPr>
            <a:r>
              <a:rPr lang="en-GB" sz="1400" dirty="0"/>
              <a:t>- How long a person uses the app per session;</a:t>
            </a:r>
          </a:p>
          <a:p>
            <a:pPr marL="1200150" lvl="2" indent="-285750">
              <a:buFont typeface="Arial" panose="020B0604020202020204" pitchFamily="34" charset="0"/>
              <a:buChar char="•"/>
            </a:pPr>
            <a:r>
              <a:rPr lang="en-GB" sz="1400" dirty="0"/>
              <a:t>- Which areas of the app are utilized during a particular session;</a:t>
            </a:r>
          </a:p>
          <a:p>
            <a:pPr marL="1200150" lvl="2" indent="-285750">
              <a:buFont typeface="Arial" panose="020B0604020202020204" pitchFamily="34" charset="0"/>
              <a:buChar char="•"/>
            </a:pPr>
            <a:r>
              <a:rPr lang="en-GB" sz="1400" dirty="0"/>
              <a:t>- How much time people spend on area of the app;</a:t>
            </a:r>
          </a:p>
          <a:p>
            <a:pPr marL="1200150" lvl="2" indent="-285750">
              <a:buFont typeface="Arial" panose="020B0604020202020204" pitchFamily="34" charset="0"/>
              <a:buChar char="•"/>
            </a:pPr>
            <a:r>
              <a:rPr lang="en-GB" sz="1400" dirty="0"/>
              <a:t>- What errors occur while the app is in use;</a:t>
            </a:r>
          </a:p>
          <a:p>
            <a:pPr marL="1200150" lvl="2" indent="-285750">
              <a:buFont typeface="Arial" panose="020B0604020202020204" pitchFamily="34" charset="0"/>
              <a:buChar char="•"/>
            </a:pPr>
            <a:r>
              <a:rPr lang="en-GB" sz="1400" dirty="0"/>
              <a:t>- What screen person visited prior to uninstalling the app;</a:t>
            </a:r>
          </a:p>
          <a:p>
            <a:pPr marL="1200150" lvl="2" indent="-285750">
              <a:buFont typeface="Arial" panose="020B0604020202020204" pitchFamily="34" charset="0"/>
              <a:buChar char="•"/>
            </a:pPr>
            <a:r>
              <a:rPr lang="en-GB" sz="1400" dirty="0"/>
              <a:t>- What device and operating system each user is running;</a:t>
            </a:r>
          </a:p>
          <a:p>
            <a:pPr marL="1200150" lvl="2" indent="-285750">
              <a:buFont typeface="Arial" panose="020B0604020202020204" pitchFamily="34" charset="0"/>
              <a:buChar char="•"/>
            </a:pPr>
            <a:r>
              <a:rPr lang="en-GB" sz="1400" dirty="0"/>
              <a:t>- The loading time for the app and specific pages within the app;</a:t>
            </a:r>
          </a:p>
          <a:p>
            <a:pPr marL="1200150" lvl="2" indent="-285750">
              <a:buFont typeface="Arial" panose="020B0604020202020204" pitchFamily="34" charset="0"/>
              <a:buChar char="•"/>
            </a:pPr>
            <a:r>
              <a:rPr lang="en-GB" sz="1400" dirty="0"/>
              <a:t>- How long it takes the server to respond to the app’s request for data; and</a:t>
            </a:r>
          </a:p>
          <a:p>
            <a:pPr marL="1200150" lvl="2" indent="-285750">
              <a:buFont typeface="Arial" panose="020B0604020202020204" pitchFamily="34" charset="0"/>
              <a:buChar char="•"/>
            </a:pPr>
            <a:r>
              <a:rPr lang="en-GB" sz="1400" dirty="0"/>
              <a:t>- How long it takes data to travel from the server to the app.</a:t>
            </a:r>
          </a:p>
          <a:p>
            <a:pPr marL="1200150" lvl="2" indent="-285750">
              <a:buFont typeface="Arial" panose="020B0604020202020204" pitchFamily="34" charset="0"/>
              <a:buChar char="•"/>
            </a:pPr>
            <a:endParaRPr lang="en-GB" sz="1400" dirty="0"/>
          </a:p>
        </p:txBody>
      </p:sp>
    </p:spTree>
    <p:extLst>
      <p:ext uri="{BB962C8B-B14F-4D97-AF65-F5344CB8AC3E}">
        <p14:creationId xmlns:p14="http://schemas.microsoft.com/office/powerpoint/2010/main" val="118191890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73B84D-F04E-40E4-9526-4F507E02C984}"/>
              </a:ext>
            </a:extLst>
          </p:cNvPr>
          <p:cNvSpPr>
            <a:spLocks noGrp="1"/>
          </p:cNvSpPr>
          <p:nvPr>
            <p:ph type="subTitle" idx="1"/>
          </p:nvPr>
        </p:nvSpPr>
        <p:spPr>
          <a:xfrm>
            <a:off x="1196411" y="1367327"/>
            <a:ext cx="9349099" cy="4042161"/>
          </a:xfrm>
        </p:spPr>
        <p:txBody>
          <a:bodyPr>
            <a:normAutofit/>
          </a:bodyPr>
          <a:lstStyle/>
          <a:p>
            <a:r>
              <a:rPr lang="en-GB" sz="2000" dirty="0">
                <a:solidFill>
                  <a:srgbClr val="0E97B2"/>
                </a:solidFill>
              </a:rPr>
              <a:t>They should look at this analysis insight with following questions </a:t>
            </a:r>
          </a:p>
          <a:p>
            <a:r>
              <a:rPr lang="en-GB" sz="2000" dirty="0"/>
              <a:t>- What are the most common entry points to product purchase?</a:t>
            </a:r>
          </a:p>
          <a:p>
            <a:r>
              <a:rPr lang="en-GB" sz="2000" dirty="0"/>
              <a:t>- What are the most popular paths to purchase?</a:t>
            </a:r>
          </a:p>
          <a:p>
            <a:r>
              <a:rPr lang="en-GB" sz="2000" dirty="0"/>
              <a:t>- Which product features drive conversions or boost usage rates?</a:t>
            </a:r>
          </a:p>
          <a:p>
            <a:r>
              <a:rPr lang="en-GB" sz="2000" dirty="0"/>
              <a:t>- Which perceived benefits resonate most with customers?</a:t>
            </a:r>
          </a:p>
          <a:p>
            <a:r>
              <a:rPr lang="en-GB" sz="2000" dirty="0"/>
              <a:t>- How do discounts and incentives impact customer retention?</a:t>
            </a:r>
          </a:p>
          <a:p>
            <a:r>
              <a:rPr lang="en-GB" sz="2000" dirty="0"/>
              <a:t>- Define every step in the user journey.</a:t>
            </a:r>
          </a:p>
          <a:p>
            <a:endParaRPr lang="en-GB" dirty="0"/>
          </a:p>
        </p:txBody>
      </p:sp>
      <p:sp>
        <p:nvSpPr>
          <p:cNvPr id="6" name="TextBox 5">
            <a:extLst>
              <a:ext uri="{FF2B5EF4-FFF2-40B4-BE49-F238E27FC236}">
                <a16:creationId xmlns:a16="http://schemas.microsoft.com/office/drawing/2014/main" id="{65327682-323A-4E35-B7B4-69B894A53D24}"/>
              </a:ext>
            </a:extLst>
          </p:cNvPr>
          <p:cNvSpPr txBox="1"/>
          <p:nvPr/>
        </p:nvSpPr>
        <p:spPr>
          <a:xfrm>
            <a:off x="5262073" y="5613655"/>
            <a:ext cx="6097424" cy="369332"/>
          </a:xfrm>
          <a:prstGeom prst="rect">
            <a:avLst/>
          </a:prstGeom>
          <a:noFill/>
        </p:spPr>
        <p:txBody>
          <a:bodyPr wrap="square">
            <a:spAutoFit/>
          </a:bodyPr>
          <a:lstStyle/>
          <a:p>
            <a:r>
              <a:rPr lang="en-US" sz="1800" b="1" dirty="0">
                <a:solidFill>
                  <a:srgbClr val="0E97B2"/>
                </a:solidFill>
                <a:latin typeface="-apple-system"/>
              </a:rPr>
              <a:t>Thank you</a:t>
            </a:r>
          </a:p>
        </p:txBody>
      </p:sp>
    </p:spTree>
    <p:extLst>
      <p:ext uri="{BB962C8B-B14F-4D97-AF65-F5344CB8AC3E}">
        <p14:creationId xmlns:p14="http://schemas.microsoft.com/office/powerpoint/2010/main" val="176604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Diagram&#10;&#10;Description automatically generated with medium confidence">
            <a:extLst>
              <a:ext uri="{FF2B5EF4-FFF2-40B4-BE49-F238E27FC236}">
                <a16:creationId xmlns:a16="http://schemas.microsoft.com/office/drawing/2014/main" id="{A4417173-DA98-4F54-8475-EE3045B0CB03}"/>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22513" r="22513"/>
          <a:stretch>
            <a:fillRect/>
          </a:stretch>
        </p:blipFill>
        <p:spPr>
          <a:xfrm>
            <a:off x="7563100" y="970726"/>
            <a:ext cx="3618996" cy="4916547"/>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91473" y="777240"/>
            <a:ext cx="6984780" cy="1107544"/>
          </a:xfrm>
        </p:spPr>
        <p:txBody>
          <a:bodyPr>
            <a:normAutofit/>
          </a:bodyPr>
          <a:lstStyle/>
          <a:p>
            <a:pPr algn="l"/>
            <a:r>
              <a:rPr lang="en-CA" b="0" i="0" dirty="0">
                <a:solidFill>
                  <a:srgbClr val="000000"/>
                </a:solidFill>
                <a:effectLst/>
                <a:latin typeface="-apple-system"/>
              </a:rPr>
              <a:t> </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09904" y="813162"/>
            <a:ext cx="6462314" cy="5231674"/>
          </a:xfrm>
        </p:spPr>
        <p:txBody>
          <a:bodyPr vert="horz" lIns="91440" tIns="45720" rIns="91440" bIns="45720" rtlCol="0" anchor="t">
            <a:normAutofit/>
          </a:bodyPr>
          <a:lstStyle/>
          <a:p>
            <a:pPr algn="ctr"/>
            <a:endParaRPr lang="en-US" sz="2800" b="0" i="0" dirty="0">
              <a:solidFill>
                <a:srgbClr val="0070C0"/>
              </a:solidFill>
              <a:effectLst/>
              <a:latin typeface="-apple-system"/>
            </a:endParaRPr>
          </a:p>
          <a:p>
            <a:pPr algn="ctr"/>
            <a:r>
              <a:rPr lang="en-CA" sz="2800" i="0" dirty="0">
                <a:ln w="0"/>
                <a:effectLst>
                  <a:outerShdw blurRad="38100" dist="19050" dir="2700000" algn="tl" rotWithShape="0">
                    <a:schemeClr val="dk1">
                      <a:alpha val="40000"/>
                    </a:schemeClr>
                  </a:outerShdw>
                </a:effectLst>
                <a:latin typeface="-apple-system"/>
              </a:rPr>
              <a:t>Mobile App Behavior Analysis</a:t>
            </a:r>
            <a:br>
              <a:rPr lang="en-CA" sz="2800" dirty="0">
                <a:ln w="0"/>
                <a:effectLst>
                  <a:outerShdw blurRad="38100" dist="19050" dir="2700000" algn="tl" rotWithShape="0">
                    <a:schemeClr val="dk1">
                      <a:alpha val="40000"/>
                    </a:schemeClr>
                  </a:outerShdw>
                </a:effectLst>
                <a:latin typeface="-apple-system"/>
              </a:rPr>
            </a:br>
            <a:endParaRPr lang="en-CA" sz="2800" dirty="0">
              <a:ln w="0"/>
              <a:effectLst>
                <a:outerShdw blurRad="38100" dist="19050" dir="2700000" algn="tl" rotWithShape="0">
                  <a:schemeClr val="dk1">
                    <a:alpha val="40000"/>
                  </a:schemeClr>
                </a:outerShdw>
              </a:effectLst>
              <a:latin typeface="-apple-system"/>
            </a:endParaRPr>
          </a:p>
          <a:p>
            <a:r>
              <a:rPr lang="en-CA" sz="2800" i="0" dirty="0">
                <a:ln w="0"/>
                <a:solidFill>
                  <a:schemeClr val="bg1"/>
                </a:solidFill>
                <a:effectLst>
                  <a:outerShdw blurRad="38100" dist="19050" dir="2700000" algn="tl" rotWithShape="0">
                    <a:schemeClr val="dk1">
                      <a:alpha val="40000"/>
                    </a:schemeClr>
                  </a:outerShdw>
                </a:effectLst>
                <a:latin typeface="-apple-system"/>
              </a:rPr>
              <a:t>Market:</a:t>
            </a:r>
            <a:r>
              <a:rPr lang="en-US" sz="2800" b="0" i="0" dirty="0">
                <a:solidFill>
                  <a:schemeClr val="bg1"/>
                </a:solidFill>
                <a:effectLst/>
                <a:latin typeface="-apple-system"/>
              </a:rPr>
              <a:t> </a:t>
            </a:r>
            <a:r>
              <a:rPr lang="en-GB" sz="2000" dirty="0">
                <a:solidFill>
                  <a:srgbClr val="333333"/>
                </a:solidFill>
                <a:latin typeface="-apple-system"/>
              </a:rPr>
              <a:t>Customers who have signed up for the free version of the app</a:t>
            </a:r>
          </a:p>
          <a:p>
            <a:endParaRPr lang="en-GB" sz="2400" dirty="0">
              <a:solidFill>
                <a:srgbClr val="333333"/>
              </a:solidFill>
              <a:latin typeface="-apple-system"/>
            </a:endParaRPr>
          </a:p>
          <a:p>
            <a:r>
              <a:rPr lang="en-GB" sz="2800" dirty="0">
                <a:ln w="0"/>
                <a:solidFill>
                  <a:schemeClr val="bg1"/>
                </a:solidFill>
                <a:effectLst>
                  <a:outerShdw blurRad="38100" dist="19050" dir="2700000" algn="tl" rotWithShape="0">
                    <a:schemeClr val="dk1">
                      <a:alpha val="40000"/>
                    </a:schemeClr>
                  </a:outerShdw>
                </a:effectLst>
                <a:latin typeface="-apple-system"/>
              </a:rPr>
              <a:t>Goal: </a:t>
            </a:r>
            <a:r>
              <a:rPr lang="en-US" sz="2000" b="0" i="0" dirty="0">
                <a:solidFill>
                  <a:srgbClr val="333333"/>
                </a:solidFill>
                <a:effectLst/>
                <a:latin typeface="-apple-system"/>
              </a:rPr>
              <a:t>Directing customers to paid subscription</a:t>
            </a:r>
            <a:endParaRPr lang="en-US" sz="2400" b="0" i="0" dirty="0">
              <a:solidFill>
                <a:srgbClr val="333333"/>
              </a:solidFill>
              <a:effectLst/>
              <a:latin typeface="-apple-system"/>
            </a:endParaRPr>
          </a:p>
          <a:p>
            <a:endParaRPr lang="en-US" sz="2400" dirty="0">
              <a:solidFill>
                <a:srgbClr val="333333"/>
              </a:solidFill>
              <a:latin typeface="-apple-system"/>
            </a:endParaRPr>
          </a:p>
          <a:p>
            <a:r>
              <a:rPr lang="en-US" sz="2900" dirty="0">
                <a:ln w="0"/>
                <a:solidFill>
                  <a:schemeClr val="bg1"/>
                </a:solidFill>
                <a:effectLst>
                  <a:outerShdw blurRad="38100" dist="19050" dir="2700000" algn="tl" rotWithShape="0">
                    <a:schemeClr val="dk1">
                      <a:alpha val="40000"/>
                    </a:schemeClr>
                  </a:outerShdw>
                </a:effectLst>
                <a:latin typeface="-apple-system"/>
              </a:rPr>
              <a:t>Objective:</a:t>
            </a:r>
          </a:p>
          <a:p>
            <a:pPr marL="342900" indent="-342900" algn="just">
              <a:buFont typeface="Arial" panose="020B0604020202020204" pitchFamily="34" charset="0"/>
              <a:buChar char="•"/>
            </a:pPr>
            <a:r>
              <a:rPr lang="en-US" sz="2000" b="0" i="0" dirty="0">
                <a:solidFill>
                  <a:srgbClr val="333333"/>
                </a:solidFill>
                <a:effectLst/>
                <a:latin typeface="-apple-system"/>
              </a:rPr>
              <a:t>Predict users that will not subscribe to the paid membership</a:t>
            </a:r>
          </a:p>
          <a:p>
            <a:pPr marL="342900" indent="-342900" algn="just">
              <a:buFont typeface="Arial" panose="020B0604020202020204" pitchFamily="34" charset="0"/>
              <a:buChar char="•"/>
            </a:pPr>
            <a:r>
              <a:rPr lang="en-US" sz="2000" dirty="0">
                <a:solidFill>
                  <a:srgbClr val="333333"/>
                </a:solidFill>
                <a:latin typeface="-apple-system"/>
              </a:rPr>
              <a:t>Recommend strategies that will convert the free users to get paid membership and become subscribers by targeting </a:t>
            </a:r>
            <a:r>
              <a:rPr lang="en-US" sz="2000" b="0" i="0" dirty="0">
                <a:solidFill>
                  <a:srgbClr val="333333"/>
                </a:solidFill>
                <a:effectLst/>
                <a:latin typeface="-apple-system"/>
              </a:rPr>
              <a:t>marketing efforts.</a:t>
            </a:r>
          </a:p>
          <a:p>
            <a:pPr marL="342900" indent="-342900" algn="just">
              <a:buFont typeface="Arial" panose="020B0604020202020204" pitchFamily="34" charset="0"/>
              <a:buChar char="•"/>
            </a:pPr>
            <a:endParaRPr lang="en-US" sz="2000" dirty="0">
              <a:solidFill>
                <a:srgbClr val="333333"/>
              </a:solidFill>
              <a:latin typeface="-apple-system"/>
            </a:endParaRPr>
          </a:p>
          <a:p>
            <a:pPr algn="just"/>
            <a:endParaRPr lang="en-US" sz="2000" b="0" i="0" dirty="0">
              <a:solidFill>
                <a:srgbClr val="333333"/>
              </a:solidFill>
              <a:effectLst/>
              <a:latin typeface="-apple-system"/>
            </a:endParaRPr>
          </a:p>
          <a:p>
            <a:pPr algn="just"/>
            <a:endParaRPr lang="en-US" sz="2000" b="0" i="0" dirty="0">
              <a:solidFill>
                <a:srgbClr val="333333"/>
              </a:solidFill>
              <a:effectLst/>
              <a:latin typeface="-apple-system"/>
            </a:endParaRP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normAutofit/>
          </a:bodyPr>
          <a:lstStyle/>
          <a:p>
            <a:r>
              <a:rPr lang="en-CA" b="0" i="0" dirty="0">
                <a:solidFill>
                  <a:srgbClr val="000000"/>
                </a:solidFill>
                <a:effectLst/>
                <a:latin typeface="arial" panose="020B0604020202020204" pitchFamily="34" charset="0"/>
              </a:rPr>
              <a:t>           </a:t>
            </a:r>
            <a:endParaRPr lang="en-US" sz="4000" b="1" dirty="0">
              <a:latin typeface="-apple-system"/>
            </a:endParaRPr>
          </a:p>
        </p:txBody>
      </p:sp>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572655" y="554182"/>
            <a:ext cx="11046690" cy="5802168"/>
          </a:xfrm>
          <a:solidFill>
            <a:schemeClr val="bg1"/>
          </a:solidFill>
        </p:spPr>
        <p:txBody>
          <a:bodyPr/>
          <a:lstStyle/>
          <a:p>
            <a:r>
              <a:rPr lang="en-CA" sz="3600" b="1" i="0" dirty="0">
                <a:solidFill>
                  <a:srgbClr val="0E97B2"/>
                </a:solidFill>
                <a:effectLst/>
                <a:latin typeface="-apple-system"/>
              </a:rPr>
              <a:t>Mobile App Behavior Analysis</a:t>
            </a:r>
            <a:endParaRPr lang="en-CA" sz="3600" b="1" dirty="0">
              <a:solidFill>
                <a:srgbClr val="0E97B2"/>
              </a:solidFill>
              <a:latin typeface="-apple-system"/>
            </a:endParaRPr>
          </a:p>
          <a:p>
            <a:endParaRPr lang="en-US" dirty="0"/>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61" name="TextBox 60">
            <a:extLst>
              <a:ext uri="{FF2B5EF4-FFF2-40B4-BE49-F238E27FC236}">
                <a16:creationId xmlns:a16="http://schemas.microsoft.com/office/drawing/2014/main" id="{9E7C9A47-5D9B-450F-9590-64E2CFDD2B30}"/>
              </a:ext>
            </a:extLst>
          </p:cNvPr>
          <p:cNvSpPr txBox="1"/>
          <p:nvPr/>
        </p:nvSpPr>
        <p:spPr>
          <a:xfrm>
            <a:off x="572655" y="1027069"/>
            <a:ext cx="11046690" cy="2185214"/>
          </a:xfrm>
          <a:prstGeom prst="rect">
            <a:avLst/>
          </a:prstGeom>
          <a:noFill/>
        </p:spPr>
        <p:txBody>
          <a:bodyPr wrap="square">
            <a:spAutoFit/>
          </a:bodyPr>
          <a:lstStyle/>
          <a:p>
            <a:br>
              <a:rPr lang="en-US" sz="3200" b="0" i="0" dirty="0">
                <a:solidFill>
                  <a:srgbClr val="333333"/>
                </a:solidFill>
                <a:effectLst/>
                <a:latin typeface="-apple-system"/>
              </a:rPr>
            </a:br>
            <a:r>
              <a:rPr lang="en-US" sz="3200" b="0" i="0" dirty="0">
                <a:solidFill>
                  <a:srgbClr val="333333"/>
                </a:solidFill>
                <a:effectLst/>
                <a:latin typeface="-apple-system"/>
              </a:rPr>
              <a:t>Research Questions</a:t>
            </a:r>
          </a:p>
          <a:p>
            <a:pPr algn="ctr"/>
            <a:endParaRPr lang="en-US" sz="3600" dirty="0">
              <a:solidFill>
                <a:srgbClr val="333333"/>
              </a:solidFill>
              <a:latin typeface="-apple-system"/>
            </a:endParaRPr>
          </a:p>
          <a:p>
            <a:pPr algn="ctr"/>
            <a:endParaRPr lang="en-US" sz="3600" b="0" i="0" dirty="0">
              <a:solidFill>
                <a:srgbClr val="333333"/>
              </a:solidFill>
              <a:effectLst/>
              <a:latin typeface="-apple-system"/>
            </a:endParaRPr>
          </a:p>
        </p:txBody>
      </p:sp>
      <p:pic>
        <p:nvPicPr>
          <p:cNvPr id="5122" name="Picture 2" descr="Understanding The Mobile Marketing Funnel - Conversion Uplift">
            <a:extLst>
              <a:ext uri="{FF2B5EF4-FFF2-40B4-BE49-F238E27FC236}">
                <a16:creationId xmlns:a16="http://schemas.microsoft.com/office/drawing/2014/main" id="{CD6B350C-109F-43B2-BD70-4250BED6B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475" y="2512926"/>
            <a:ext cx="4430160" cy="38093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1AD92B5-A125-4862-9DA4-CFF35F8C10E5}"/>
              </a:ext>
            </a:extLst>
          </p:cNvPr>
          <p:cNvSpPr txBox="1"/>
          <p:nvPr/>
        </p:nvSpPr>
        <p:spPr>
          <a:xfrm>
            <a:off x="986475" y="2314059"/>
            <a:ext cx="6096000" cy="3970318"/>
          </a:xfrm>
          <a:prstGeom prst="rect">
            <a:avLst/>
          </a:prstGeom>
          <a:noFill/>
        </p:spPr>
        <p:txBody>
          <a:bodyPr wrap="square">
            <a:spAutoFit/>
          </a:bodyPr>
          <a:lstStyle/>
          <a:p>
            <a:pPr marL="285750" indent="-285750" algn="l">
              <a:buFont typeface="Arial" panose="020B0604020202020204" pitchFamily="34" charset="0"/>
              <a:buChar char="•"/>
            </a:pPr>
            <a:r>
              <a:rPr lang="en-GB" b="0" i="0" dirty="0">
                <a:solidFill>
                  <a:srgbClr val="0E97B2"/>
                </a:solidFill>
                <a:effectLst/>
                <a:latin typeface="Ubuntu" panose="020B0504030602030204" pitchFamily="34" charset="0"/>
              </a:rPr>
              <a:t>How’s the mobile app doing?</a:t>
            </a:r>
          </a:p>
          <a:p>
            <a:pPr marL="285750" indent="-285750" algn="l">
              <a:buFont typeface="Arial" panose="020B0604020202020204" pitchFamily="34" charset="0"/>
              <a:buChar char="•"/>
            </a:pPr>
            <a:endParaRPr lang="en-GB" b="0" i="0" dirty="0">
              <a:solidFill>
                <a:srgbClr val="0E97B2"/>
              </a:solidFill>
              <a:effectLst/>
              <a:latin typeface="Ubuntu" panose="020B0504030602030204" pitchFamily="34" charset="0"/>
            </a:endParaRPr>
          </a:p>
          <a:p>
            <a:pPr marL="285750" indent="-285750">
              <a:buFont typeface="Arial" panose="020B0604020202020204" pitchFamily="34" charset="0"/>
              <a:buChar char="•"/>
            </a:pPr>
            <a:r>
              <a:rPr lang="en-GB" b="0" i="0" dirty="0">
                <a:solidFill>
                  <a:schemeClr val="tx2">
                    <a:lumMod val="60000"/>
                    <a:lumOff val="40000"/>
                  </a:schemeClr>
                </a:solidFill>
                <a:effectLst/>
                <a:latin typeface="Ubuntu" panose="020B0504030602030204" pitchFamily="34" charset="0"/>
              </a:rPr>
              <a:t>Are users doing what we want them to do?</a:t>
            </a:r>
          </a:p>
          <a:p>
            <a:pPr marL="285750" indent="-285750">
              <a:buFont typeface="Arial" panose="020B0604020202020204" pitchFamily="34" charset="0"/>
              <a:buChar char="•"/>
            </a:pPr>
            <a:endParaRPr lang="en-GB" dirty="0">
              <a:solidFill>
                <a:schemeClr val="tx2">
                  <a:lumMod val="60000"/>
                  <a:lumOff val="40000"/>
                </a:schemeClr>
              </a:solidFill>
              <a:latin typeface="Ubuntu" panose="020B0504030602030204" pitchFamily="34" charset="0"/>
            </a:endParaRPr>
          </a:p>
          <a:p>
            <a:pPr marL="285750" indent="-285750">
              <a:buFont typeface="Arial" panose="020B0604020202020204" pitchFamily="34" charset="0"/>
              <a:buChar char="•"/>
            </a:pPr>
            <a:r>
              <a:rPr lang="en-GB" b="0" i="0" dirty="0">
                <a:solidFill>
                  <a:srgbClr val="0E97B2"/>
                </a:solidFill>
                <a:effectLst/>
                <a:latin typeface="Ubuntu" panose="020B0504030602030204" pitchFamily="34" charset="0"/>
              </a:rPr>
              <a:t>Where and why do users drop off?</a:t>
            </a:r>
          </a:p>
          <a:p>
            <a:pPr marL="285750" indent="-285750">
              <a:buFont typeface="Arial" panose="020B0604020202020204" pitchFamily="34" charset="0"/>
              <a:buChar char="•"/>
            </a:pPr>
            <a:endParaRPr lang="en-GB" dirty="0">
              <a:solidFill>
                <a:srgbClr val="0E97B2"/>
              </a:solidFill>
              <a:latin typeface="Ubuntu" panose="020B0504030602030204" pitchFamily="34" charset="0"/>
            </a:endParaRPr>
          </a:p>
          <a:p>
            <a:pPr marL="285750" indent="-285750">
              <a:buFont typeface="Arial" panose="020B0604020202020204" pitchFamily="34" charset="0"/>
              <a:buChar char="•"/>
            </a:pPr>
            <a:r>
              <a:rPr lang="en-GB" b="0" i="0" dirty="0">
                <a:solidFill>
                  <a:schemeClr val="tx2">
                    <a:lumMod val="60000"/>
                    <a:lumOff val="40000"/>
                  </a:schemeClr>
                </a:solidFill>
                <a:effectLst/>
                <a:latin typeface="Ubuntu" panose="020B0504030602030204" pitchFamily="34" charset="0"/>
              </a:rPr>
              <a:t>How do we plug the leaks?</a:t>
            </a:r>
          </a:p>
          <a:p>
            <a:pPr marL="285750" indent="-285750">
              <a:buFont typeface="Arial" panose="020B0604020202020204" pitchFamily="34" charset="0"/>
              <a:buChar char="•"/>
            </a:pPr>
            <a:endParaRPr lang="en-GB" dirty="0">
              <a:solidFill>
                <a:schemeClr val="tx2">
                  <a:lumMod val="60000"/>
                  <a:lumOff val="40000"/>
                </a:schemeClr>
              </a:solidFill>
              <a:latin typeface="Ubuntu" panose="020B0504030602030204" pitchFamily="34" charset="0"/>
            </a:endParaRPr>
          </a:p>
          <a:p>
            <a:pPr marL="285750" indent="-285750">
              <a:buFont typeface="Arial" panose="020B0604020202020204" pitchFamily="34" charset="0"/>
              <a:buChar char="•"/>
            </a:pPr>
            <a:r>
              <a:rPr lang="en-GB" b="0" i="0" dirty="0">
                <a:solidFill>
                  <a:srgbClr val="0E97B2"/>
                </a:solidFill>
                <a:effectLst/>
                <a:latin typeface="Ubuntu" panose="020B0504030602030204" pitchFamily="34" charset="0"/>
              </a:rPr>
              <a:t>What are the most crucial screens?</a:t>
            </a:r>
          </a:p>
          <a:p>
            <a:pPr marL="285750" indent="-285750">
              <a:buFont typeface="Arial" panose="020B0604020202020204" pitchFamily="34" charset="0"/>
              <a:buChar char="•"/>
            </a:pPr>
            <a:endParaRPr lang="en-GB" dirty="0">
              <a:solidFill>
                <a:srgbClr val="0E97B2"/>
              </a:solidFill>
              <a:latin typeface="Ubuntu" panose="020B0504030602030204" pitchFamily="34" charset="0"/>
            </a:endParaRPr>
          </a:p>
          <a:p>
            <a:pPr marL="285750" indent="-285750">
              <a:buFont typeface="Arial" panose="020B0604020202020204" pitchFamily="34" charset="0"/>
              <a:buChar char="•"/>
            </a:pPr>
            <a:r>
              <a:rPr lang="en-GB" b="0" i="0" dirty="0">
                <a:solidFill>
                  <a:schemeClr val="tx2">
                    <a:lumMod val="60000"/>
                    <a:lumOff val="40000"/>
                  </a:schemeClr>
                </a:solidFill>
                <a:effectLst/>
                <a:latin typeface="Ubuntu" panose="020B0504030602030204" pitchFamily="34" charset="0"/>
              </a:rPr>
              <a:t>How users move at app and where do we lose users?</a:t>
            </a:r>
          </a:p>
          <a:p>
            <a:pPr marL="285750" indent="-285750">
              <a:buFont typeface="Arial" panose="020B0604020202020204" pitchFamily="34" charset="0"/>
              <a:buChar char="•"/>
            </a:pPr>
            <a:endParaRPr lang="en-GB" b="0" i="0" dirty="0">
              <a:solidFill>
                <a:srgbClr val="0E97B2"/>
              </a:solidFill>
              <a:effectLst/>
              <a:latin typeface="Ubuntu" panose="020B0504030602030204" pitchFamily="34" charset="0"/>
            </a:endParaRPr>
          </a:p>
          <a:p>
            <a:pPr marL="285750" indent="-285750">
              <a:buFont typeface="Arial" panose="020B0604020202020204" pitchFamily="34" charset="0"/>
              <a:buChar char="•"/>
            </a:pPr>
            <a:endParaRPr lang="en-GB" b="0" i="0" dirty="0">
              <a:solidFill>
                <a:srgbClr val="0E97B2"/>
              </a:solidFill>
              <a:effectLst/>
              <a:latin typeface="Ubuntu" panose="020B0504030602030204" pitchFamily="34" charset="0"/>
            </a:endParaRPr>
          </a:p>
          <a:p>
            <a:pPr marL="285750" indent="-285750" algn="l">
              <a:buFont typeface="Arial" panose="020B0604020202020204" pitchFamily="34" charset="0"/>
              <a:buChar char="•"/>
            </a:pPr>
            <a:endParaRPr lang="en-GB" b="0" i="0" dirty="0">
              <a:solidFill>
                <a:srgbClr val="0E97B2"/>
              </a:solidFill>
              <a:effectLst/>
              <a:latin typeface="Ubuntu" panose="020B0504030602030204" pitchFamily="34" charset="0"/>
            </a:endParaRPr>
          </a:p>
        </p:txBody>
      </p:sp>
    </p:spTree>
    <p:extLst>
      <p:ext uri="{BB962C8B-B14F-4D97-AF65-F5344CB8AC3E}">
        <p14:creationId xmlns:p14="http://schemas.microsoft.com/office/powerpoint/2010/main" val="42688666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Database with solid fill">
            <a:extLst>
              <a:ext uri="{FF2B5EF4-FFF2-40B4-BE49-F238E27FC236}">
                <a16:creationId xmlns:a16="http://schemas.microsoft.com/office/drawing/2014/main" id="{150C308F-C387-4318-B371-18E0E8086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7" y="267825"/>
            <a:ext cx="1667678" cy="1667678"/>
          </a:xfrm>
          <a:prstGeom prst="rect">
            <a:avLst/>
          </a:prstGeo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95462"/>
            <a:ext cx="10515600" cy="1667678"/>
          </a:xfrm>
        </p:spPr>
        <p:txBody>
          <a:bodyPr>
            <a:normAutofit/>
          </a:bodyPr>
          <a:lstStyle/>
          <a:p>
            <a:pPr algn="ctr"/>
            <a:r>
              <a:rPr lang="en-US" sz="4400" b="1" dirty="0">
                <a:latin typeface="-apple-system"/>
              </a:rPr>
              <a:t>Data Source Review</a:t>
            </a:r>
            <a:br>
              <a:rPr lang="en-US" dirty="0"/>
            </a:br>
            <a:r>
              <a:rPr lang="en-US" sz="2800" dirty="0"/>
              <a:t>appdata.csv                                                         popular_screens.csv</a:t>
            </a:r>
            <a:endParaRPr lang="en-US" dirty="0"/>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12" name="TextBox 11">
            <a:extLst>
              <a:ext uri="{FF2B5EF4-FFF2-40B4-BE49-F238E27FC236}">
                <a16:creationId xmlns:a16="http://schemas.microsoft.com/office/drawing/2014/main" id="{02C774D7-79BF-4D70-BC01-756ACC4F7C10}"/>
              </a:ext>
            </a:extLst>
          </p:cNvPr>
          <p:cNvSpPr txBox="1"/>
          <p:nvPr/>
        </p:nvSpPr>
        <p:spPr>
          <a:xfrm>
            <a:off x="312386" y="1811025"/>
            <a:ext cx="6100618" cy="2062103"/>
          </a:xfrm>
          <a:prstGeom prst="rect">
            <a:avLst/>
          </a:prstGeom>
          <a:noFill/>
        </p:spPr>
        <p:txBody>
          <a:bodyPr wrap="square">
            <a:spAutoFit/>
          </a:bodyPr>
          <a:lstStyle/>
          <a:p>
            <a:pPr lvl="0"/>
            <a:r>
              <a:rPr lang="en-US" sz="2000" b="1" dirty="0">
                <a:solidFill>
                  <a:srgbClr val="0E97B2"/>
                </a:solidFill>
                <a:latin typeface="-apple-system"/>
              </a:rPr>
              <a:t>Categorical</a:t>
            </a:r>
          </a:p>
          <a:p>
            <a:pPr lvl="0"/>
            <a:r>
              <a:rPr lang="en-US" sz="1800" b="1" dirty="0">
                <a:solidFill>
                  <a:schemeClr val="tx1"/>
                </a:solidFill>
                <a:latin typeface="-apple-system"/>
              </a:rPr>
              <a:t>User, </a:t>
            </a:r>
          </a:p>
          <a:p>
            <a:pPr lvl="0"/>
            <a:r>
              <a:rPr lang="en-US" sz="1800" b="1" dirty="0">
                <a:solidFill>
                  <a:schemeClr val="tx1"/>
                </a:solidFill>
                <a:latin typeface="-apple-system"/>
              </a:rPr>
              <a:t>Screen List</a:t>
            </a:r>
          </a:p>
          <a:p>
            <a:pPr lvl="0"/>
            <a:r>
              <a:rPr lang="en-US" sz="1800" b="1" dirty="0">
                <a:solidFill>
                  <a:schemeClr val="tx2">
                    <a:lumMod val="60000"/>
                    <a:lumOff val="40000"/>
                  </a:schemeClr>
                </a:solidFill>
                <a:latin typeface="-apple-system"/>
              </a:rPr>
              <a:t>Enrolled (Target) </a:t>
            </a:r>
          </a:p>
          <a:p>
            <a:pPr lvl="0"/>
            <a:r>
              <a:rPr lang="en-US" sz="1800" b="1" dirty="0">
                <a:solidFill>
                  <a:schemeClr val="tx1"/>
                </a:solidFill>
                <a:latin typeface="-apple-system"/>
              </a:rPr>
              <a:t>Minigame, </a:t>
            </a:r>
          </a:p>
          <a:p>
            <a:pPr lvl="0"/>
            <a:r>
              <a:rPr lang="en-US" sz="1800" b="1" dirty="0">
                <a:solidFill>
                  <a:schemeClr val="tx1"/>
                </a:solidFill>
                <a:latin typeface="-apple-system"/>
              </a:rPr>
              <a:t>liked,</a:t>
            </a:r>
            <a:r>
              <a:rPr lang="en-CA" sz="1800" b="1" dirty="0">
                <a:solidFill>
                  <a:schemeClr val="tx1"/>
                </a:solidFill>
                <a:latin typeface="-apple-system"/>
              </a:rPr>
              <a:t> </a:t>
            </a:r>
          </a:p>
          <a:p>
            <a:pPr lvl="0"/>
            <a:r>
              <a:rPr lang="en-CA" sz="1800" b="1" dirty="0" err="1">
                <a:solidFill>
                  <a:schemeClr val="tx1"/>
                </a:solidFill>
                <a:latin typeface="-apple-system"/>
              </a:rPr>
              <a:t>used_premium_feature</a:t>
            </a:r>
            <a:endParaRPr lang="en-US" sz="1800" b="1" dirty="0">
              <a:solidFill>
                <a:schemeClr val="tx1"/>
              </a:solidFill>
              <a:latin typeface="-apple-system"/>
            </a:endParaRPr>
          </a:p>
        </p:txBody>
      </p:sp>
      <p:sp>
        <p:nvSpPr>
          <p:cNvPr id="13" name="TextBox 12">
            <a:extLst>
              <a:ext uri="{FF2B5EF4-FFF2-40B4-BE49-F238E27FC236}">
                <a16:creationId xmlns:a16="http://schemas.microsoft.com/office/drawing/2014/main" id="{9A9FA408-A8A0-4A9E-AF27-A2B60349101B}"/>
              </a:ext>
            </a:extLst>
          </p:cNvPr>
          <p:cNvSpPr txBox="1"/>
          <p:nvPr/>
        </p:nvSpPr>
        <p:spPr>
          <a:xfrm>
            <a:off x="312386" y="3921013"/>
            <a:ext cx="6100618" cy="1292662"/>
          </a:xfrm>
          <a:prstGeom prst="rect">
            <a:avLst/>
          </a:prstGeom>
          <a:noFill/>
        </p:spPr>
        <p:txBody>
          <a:bodyPr wrap="square">
            <a:spAutoFit/>
          </a:bodyPr>
          <a:lstStyle/>
          <a:p>
            <a:pPr lvl="0"/>
            <a:r>
              <a:rPr lang="en-US" sz="2400" b="1" dirty="0">
                <a:solidFill>
                  <a:srgbClr val="0E97B2"/>
                </a:solidFill>
                <a:latin typeface="-apple-system"/>
              </a:rPr>
              <a:t>Numerical</a:t>
            </a:r>
          </a:p>
          <a:p>
            <a:pPr lvl="0"/>
            <a:r>
              <a:rPr lang="en-CA" sz="1800" b="1" dirty="0">
                <a:latin typeface="-apple-system"/>
              </a:rPr>
              <a:t>Age,</a:t>
            </a:r>
          </a:p>
          <a:p>
            <a:pPr lvl="0"/>
            <a:r>
              <a:rPr lang="en-CA" sz="1800" b="1" dirty="0">
                <a:latin typeface="-apple-system"/>
              </a:rPr>
              <a:t>Day of the week,</a:t>
            </a:r>
          </a:p>
          <a:p>
            <a:pPr lvl="0"/>
            <a:r>
              <a:rPr lang="en-CA" b="1" dirty="0">
                <a:latin typeface="-apple-system"/>
              </a:rPr>
              <a:t>Number of Screens</a:t>
            </a:r>
            <a:endParaRPr lang="en-CA" sz="1800" b="1" dirty="0">
              <a:latin typeface="-apple-system"/>
            </a:endParaRPr>
          </a:p>
        </p:txBody>
      </p:sp>
      <p:sp>
        <p:nvSpPr>
          <p:cNvPr id="17" name="TextBox 16">
            <a:extLst>
              <a:ext uri="{FF2B5EF4-FFF2-40B4-BE49-F238E27FC236}">
                <a16:creationId xmlns:a16="http://schemas.microsoft.com/office/drawing/2014/main" id="{448457BF-E465-48BE-B1C8-6F2490FC74C8}"/>
              </a:ext>
            </a:extLst>
          </p:cNvPr>
          <p:cNvSpPr txBox="1"/>
          <p:nvPr/>
        </p:nvSpPr>
        <p:spPr>
          <a:xfrm>
            <a:off x="312386" y="5349059"/>
            <a:ext cx="6100618" cy="1292662"/>
          </a:xfrm>
          <a:prstGeom prst="rect">
            <a:avLst/>
          </a:prstGeom>
          <a:noFill/>
        </p:spPr>
        <p:txBody>
          <a:bodyPr wrap="square">
            <a:spAutoFit/>
          </a:bodyPr>
          <a:lstStyle/>
          <a:p>
            <a:pPr lvl="0"/>
            <a:r>
              <a:rPr lang="en-CA" sz="2400" b="1" kern="1200" dirty="0">
                <a:solidFill>
                  <a:srgbClr val="0E97B2"/>
                </a:solidFill>
                <a:latin typeface="-apple-system"/>
              </a:rPr>
              <a:t>Ordinal</a:t>
            </a:r>
          </a:p>
          <a:p>
            <a:pPr lvl="0"/>
            <a:r>
              <a:rPr lang="en-CA" sz="1800" b="1" kern="1200" dirty="0" err="1">
                <a:latin typeface="-apple-system"/>
              </a:rPr>
              <a:t>enrolled_date</a:t>
            </a:r>
            <a:r>
              <a:rPr lang="en-CA" sz="1800" b="1" kern="1200" dirty="0">
                <a:latin typeface="-apple-system"/>
              </a:rPr>
              <a:t>,</a:t>
            </a:r>
          </a:p>
          <a:p>
            <a:pPr lvl="0"/>
            <a:r>
              <a:rPr lang="en-CA" sz="1800" b="1" kern="1200" dirty="0" err="1">
                <a:solidFill>
                  <a:prstClr val="black">
                    <a:hueOff val="0"/>
                    <a:satOff val="0"/>
                    <a:lumOff val="0"/>
                    <a:alphaOff val="0"/>
                  </a:prstClr>
                </a:solidFill>
                <a:latin typeface="-apple-system"/>
                <a:ea typeface="+mn-ea"/>
                <a:cs typeface="+mn-cs"/>
              </a:rPr>
              <a:t>first</a:t>
            </a:r>
            <a:r>
              <a:rPr lang="en-CA" sz="1800" b="1" kern="1200" dirty="0" err="1">
                <a:latin typeface="-apple-system"/>
              </a:rPr>
              <a:t>_open</a:t>
            </a:r>
            <a:r>
              <a:rPr lang="en-CA" sz="1800" b="1" kern="1200" dirty="0">
                <a:latin typeface="-apple-system"/>
              </a:rPr>
              <a:t>,</a:t>
            </a:r>
          </a:p>
          <a:p>
            <a:pPr lvl="0"/>
            <a:r>
              <a:rPr lang="en-CA" sz="1800" b="1" kern="1200" dirty="0">
                <a:latin typeface="-apple-system"/>
              </a:rPr>
              <a:t>Hour</a:t>
            </a:r>
            <a:endParaRPr lang="en-GB" dirty="0"/>
          </a:p>
        </p:txBody>
      </p:sp>
      <p:sp>
        <p:nvSpPr>
          <p:cNvPr id="19" name="TextBox 18">
            <a:extLst>
              <a:ext uri="{FF2B5EF4-FFF2-40B4-BE49-F238E27FC236}">
                <a16:creationId xmlns:a16="http://schemas.microsoft.com/office/drawing/2014/main" id="{2F6CBAA0-27C4-4A6C-B745-36F8DBB7827F}"/>
              </a:ext>
            </a:extLst>
          </p:cNvPr>
          <p:cNvSpPr txBox="1"/>
          <p:nvPr/>
        </p:nvSpPr>
        <p:spPr>
          <a:xfrm>
            <a:off x="1160712" y="1441693"/>
            <a:ext cx="5184397" cy="369332"/>
          </a:xfrm>
          <a:prstGeom prst="rect">
            <a:avLst/>
          </a:prstGeom>
          <a:noFill/>
        </p:spPr>
        <p:txBody>
          <a:bodyPr wrap="square">
            <a:spAutoFit/>
          </a:bodyPr>
          <a:lstStyle/>
          <a:p>
            <a:pPr lvl="0" algn="ctr"/>
            <a:r>
              <a:rPr lang="en-US" b="1" dirty="0">
                <a:solidFill>
                  <a:srgbClr val="0E97B2"/>
                </a:solidFill>
                <a:latin typeface="-apple-system"/>
              </a:rPr>
              <a:t>Original Structure: </a:t>
            </a:r>
            <a:r>
              <a:rPr lang="en-US" b="1" dirty="0">
                <a:latin typeface="-apple-system"/>
              </a:rPr>
              <a:t>11 Features &amp; 50,000 Records</a:t>
            </a:r>
          </a:p>
        </p:txBody>
      </p:sp>
      <p:sp>
        <p:nvSpPr>
          <p:cNvPr id="21" name="TextBox 20">
            <a:extLst>
              <a:ext uri="{FF2B5EF4-FFF2-40B4-BE49-F238E27FC236}">
                <a16:creationId xmlns:a16="http://schemas.microsoft.com/office/drawing/2014/main" id="{A2CA9DF2-C246-4735-A110-46CD0DC366C1}"/>
              </a:ext>
            </a:extLst>
          </p:cNvPr>
          <p:cNvSpPr txBox="1"/>
          <p:nvPr/>
        </p:nvSpPr>
        <p:spPr>
          <a:xfrm>
            <a:off x="2765632" y="2397596"/>
            <a:ext cx="9113982" cy="4031873"/>
          </a:xfrm>
          <a:prstGeom prst="rect">
            <a:avLst/>
          </a:prstGeom>
          <a:solidFill>
            <a:schemeClr val="bg1">
              <a:alpha val="61000"/>
            </a:schemeClr>
          </a:solidFill>
        </p:spPr>
        <p:txBody>
          <a:bodyPr wrap="square">
            <a:spAutoFit/>
          </a:bodyPr>
          <a:lstStyle/>
          <a:p>
            <a:r>
              <a:rPr lang="en-CA" sz="2400" b="1" i="0" dirty="0">
                <a:effectLst/>
                <a:latin typeface="-apple-system"/>
              </a:rPr>
              <a:t>Cleaning and Preprocessing</a:t>
            </a:r>
          </a:p>
          <a:p>
            <a:endParaRPr lang="en-CA" sz="2400" b="1" i="0" dirty="0">
              <a:effectLst/>
              <a:latin typeface="-apple-system"/>
            </a:endParaRPr>
          </a:p>
          <a:p>
            <a:pPr marL="342900" indent="-342900">
              <a:buFontTx/>
              <a:buChar char="-"/>
            </a:pPr>
            <a:r>
              <a:rPr lang="en-CA" sz="1600" b="1" dirty="0">
                <a:solidFill>
                  <a:schemeClr val="tx2">
                    <a:lumMod val="60000"/>
                    <a:lumOff val="40000"/>
                  </a:schemeClr>
                </a:solidFill>
                <a:latin typeface="-apple-system"/>
              </a:rPr>
              <a:t>Hour converted to Int32 from Object</a:t>
            </a:r>
          </a:p>
          <a:p>
            <a:pPr marL="342900" indent="-342900">
              <a:buFontTx/>
              <a:buChar char="-"/>
            </a:pPr>
            <a:endParaRPr lang="en-CA" sz="1600" b="1" dirty="0">
              <a:solidFill>
                <a:schemeClr val="tx2">
                  <a:lumMod val="60000"/>
                  <a:lumOff val="40000"/>
                </a:schemeClr>
              </a:solidFill>
              <a:latin typeface="-apple-system"/>
            </a:endParaRPr>
          </a:p>
          <a:p>
            <a:pPr marL="342900" indent="-342900">
              <a:buFontTx/>
              <a:buChar char="-"/>
            </a:pPr>
            <a:r>
              <a:rPr lang="en-CA" sz="1600" b="1" dirty="0">
                <a:solidFill>
                  <a:schemeClr val="tx2">
                    <a:lumMod val="60000"/>
                    <a:lumOff val="40000"/>
                  </a:schemeClr>
                </a:solidFill>
                <a:latin typeface="-apple-system"/>
              </a:rPr>
              <a:t>Enrolled date empty for those who are not enrolled (18926 Records)</a:t>
            </a:r>
          </a:p>
          <a:p>
            <a:pPr marL="342900" indent="-342900">
              <a:buFontTx/>
              <a:buChar char="-"/>
            </a:pPr>
            <a:endParaRPr lang="en-CA" sz="1600" b="1" dirty="0">
              <a:solidFill>
                <a:schemeClr val="tx2">
                  <a:lumMod val="60000"/>
                  <a:lumOff val="40000"/>
                </a:schemeClr>
              </a:solidFill>
              <a:latin typeface="-apple-system"/>
            </a:endParaRPr>
          </a:p>
          <a:p>
            <a:pPr marL="342900" indent="-342900">
              <a:buFontTx/>
              <a:buChar char="-"/>
            </a:pPr>
            <a:r>
              <a:rPr lang="en-CA" sz="1600" b="1" dirty="0">
                <a:solidFill>
                  <a:schemeClr val="tx2">
                    <a:lumMod val="60000"/>
                    <a:lumOff val="40000"/>
                  </a:schemeClr>
                </a:solidFill>
                <a:latin typeface="-apple-system"/>
              </a:rPr>
              <a:t>Some users were duplicate (126 Records)</a:t>
            </a:r>
          </a:p>
          <a:p>
            <a:pPr marL="342900" indent="-342900">
              <a:buFontTx/>
              <a:buChar char="-"/>
            </a:pPr>
            <a:endParaRPr lang="en-CA" sz="1600" b="1" dirty="0">
              <a:solidFill>
                <a:schemeClr val="tx2">
                  <a:lumMod val="60000"/>
                  <a:lumOff val="40000"/>
                </a:schemeClr>
              </a:solidFill>
              <a:latin typeface="-apple-system"/>
            </a:endParaRPr>
          </a:p>
          <a:p>
            <a:pPr marL="342900" indent="-342900">
              <a:buFontTx/>
              <a:buChar char="-"/>
            </a:pPr>
            <a:r>
              <a:rPr lang="en-CA" sz="1600" b="1" dirty="0">
                <a:solidFill>
                  <a:schemeClr val="tx2">
                    <a:lumMod val="60000"/>
                    <a:lumOff val="40000"/>
                  </a:schemeClr>
                </a:solidFill>
                <a:latin typeface="-apple-system"/>
              </a:rPr>
              <a:t>Hour represented as time of the day, converted to integer</a:t>
            </a:r>
          </a:p>
          <a:p>
            <a:pPr marL="342900" indent="-342900">
              <a:buFontTx/>
              <a:buChar char="-"/>
            </a:pPr>
            <a:endParaRPr lang="en-CA" sz="1600" b="1" dirty="0">
              <a:solidFill>
                <a:schemeClr val="tx2">
                  <a:lumMod val="60000"/>
                  <a:lumOff val="40000"/>
                </a:schemeClr>
              </a:solidFill>
              <a:latin typeface="-apple-system"/>
            </a:endParaRPr>
          </a:p>
          <a:p>
            <a:r>
              <a:rPr lang="en-CA" sz="1600" b="1" dirty="0">
                <a:solidFill>
                  <a:srgbClr val="0E97B2"/>
                </a:solidFill>
                <a:latin typeface="-apple-system"/>
              </a:rPr>
              <a:t>Added Feature : </a:t>
            </a:r>
          </a:p>
          <a:p>
            <a:endParaRPr lang="en-CA" sz="1600" b="1" dirty="0">
              <a:solidFill>
                <a:srgbClr val="0E97B2"/>
              </a:solidFill>
              <a:latin typeface="-apple-system"/>
            </a:endParaRPr>
          </a:p>
          <a:p>
            <a:pPr marL="342900" indent="-342900">
              <a:buFontTx/>
              <a:buChar char="-"/>
            </a:pPr>
            <a:r>
              <a:rPr lang="en-CA" sz="1600" b="1" i="0" dirty="0">
                <a:solidFill>
                  <a:schemeClr val="tx2">
                    <a:lumMod val="60000"/>
                    <a:lumOff val="40000"/>
                  </a:schemeClr>
                </a:solidFill>
                <a:effectLst/>
                <a:latin typeface="-apple-system"/>
              </a:rPr>
              <a:t>Added Difference in mins/hours between open date and enrolled date after converting them into datetime</a:t>
            </a:r>
          </a:p>
          <a:p>
            <a:pPr marL="342900" indent="-342900">
              <a:buFontTx/>
              <a:buChar char="-"/>
            </a:pPr>
            <a:endParaRPr lang="en-CA" sz="1600" b="1" i="0" dirty="0">
              <a:solidFill>
                <a:schemeClr val="tx2">
                  <a:lumMod val="60000"/>
                  <a:lumOff val="40000"/>
                </a:schemeClr>
              </a:solidFill>
              <a:effectLst/>
              <a:latin typeface="-apple-system"/>
            </a:endParaRPr>
          </a:p>
        </p:txBody>
      </p:sp>
      <p:sp>
        <p:nvSpPr>
          <p:cNvPr id="23" name="TextBox 22">
            <a:extLst>
              <a:ext uri="{FF2B5EF4-FFF2-40B4-BE49-F238E27FC236}">
                <a16:creationId xmlns:a16="http://schemas.microsoft.com/office/drawing/2014/main" id="{ADE90487-439E-43D3-A508-7E491A320708}"/>
              </a:ext>
            </a:extLst>
          </p:cNvPr>
          <p:cNvSpPr txBox="1"/>
          <p:nvPr/>
        </p:nvSpPr>
        <p:spPr>
          <a:xfrm>
            <a:off x="7001164" y="1446751"/>
            <a:ext cx="5043055" cy="646331"/>
          </a:xfrm>
          <a:prstGeom prst="rect">
            <a:avLst/>
          </a:prstGeom>
          <a:noFill/>
        </p:spPr>
        <p:txBody>
          <a:bodyPr wrap="square">
            <a:spAutoFit/>
          </a:bodyPr>
          <a:lstStyle/>
          <a:p>
            <a:pPr algn="ctr"/>
            <a:r>
              <a:rPr lang="en-CA" sz="1800" b="1" dirty="0">
                <a:solidFill>
                  <a:srgbClr val="0E97B2"/>
                </a:solidFill>
                <a:latin typeface="-apple-system"/>
              </a:rPr>
              <a:t>Categorical: </a:t>
            </a:r>
            <a:r>
              <a:rPr lang="en-CA" sz="1800" b="1" dirty="0">
                <a:solidFill>
                  <a:srgbClr val="333333"/>
                </a:solidFill>
                <a:latin typeface="-apple-system"/>
              </a:rPr>
              <a:t>1  feature (top screens) having</a:t>
            </a:r>
          </a:p>
          <a:p>
            <a:pPr algn="ctr"/>
            <a:r>
              <a:rPr lang="en-CA" sz="1800" b="1" dirty="0">
                <a:solidFill>
                  <a:srgbClr val="333333"/>
                </a:solidFill>
                <a:latin typeface="-apple-system"/>
              </a:rPr>
              <a:t>58 Unique Values</a:t>
            </a:r>
            <a:endParaRPr lang="en-CA" sz="1800" b="1" dirty="0"/>
          </a:p>
        </p:txBody>
      </p:sp>
    </p:spTree>
    <p:extLst>
      <p:ext uri="{BB962C8B-B14F-4D97-AF65-F5344CB8AC3E}">
        <p14:creationId xmlns:p14="http://schemas.microsoft.com/office/powerpoint/2010/main" val="319776360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30">
            <a:extLst>
              <a:ext uri="{FF2B5EF4-FFF2-40B4-BE49-F238E27FC236}">
                <a16:creationId xmlns:a16="http://schemas.microsoft.com/office/drawing/2014/main" id="{F040CB1D-0082-0741-910A-688CA7131529}"/>
              </a:ext>
            </a:extLst>
          </p:cNvPr>
          <p:cNvSpPr>
            <a:spLocks noGrp="1"/>
          </p:cNvSpPr>
          <p:nvPr>
            <p:ph idx="16"/>
          </p:nvPr>
        </p:nvSpPr>
        <p:spPr>
          <a:xfrm>
            <a:off x="1336609" y="1653530"/>
            <a:ext cx="9396046" cy="3935922"/>
          </a:xfrm>
        </p:spPr>
        <p:txBody>
          <a:bodyPr>
            <a:noAutofit/>
          </a:bodyPr>
          <a:lstStyle/>
          <a:p>
            <a:r>
              <a:rPr lang="en-US" sz="1800" dirty="0">
                <a:latin typeface="-apple-system"/>
              </a:rPr>
              <a:t>- Mapped screens lists in </a:t>
            </a:r>
            <a:r>
              <a:rPr lang="en-US" sz="1800" dirty="0" err="1">
                <a:latin typeface="-apple-system"/>
              </a:rPr>
              <a:t>appdata</a:t>
            </a:r>
            <a:r>
              <a:rPr lang="en-US" sz="1800" dirty="0">
                <a:latin typeface="-apple-system"/>
              </a:rPr>
              <a:t> with top screens to groups and the number of screens belonging to field</a:t>
            </a:r>
          </a:p>
          <a:p>
            <a:r>
              <a:rPr lang="en-CA" dirty="0">
                <a:latin typeface="-apple-system"/>
              </a:rPr>
              <a:t>- Converted famous screens into features with hot encoding and Scalar encoding</a:t>
            </a:r>
          </a:p>
          <a:p>
            <a:endParaRPr lang="en-US" sz="1800" dirty="0">
              <a:latin typeface="-apple-system"/>
            </a:endParaRPr>
          </a:p>
          <a:p>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19"/>
          </p:nvPr>
        </p:nvSpPr>
        <p:spPr>
          <a:xfrm>
            <a:off x="4022598" y="3288276"/>
            <a:ext cx="4165464" cy="1306285"/>
          </a:xfrm>
        </p:spPr>
        <p:txBody>
          <a:bodyPr/>
          <a:lstStyle/>
          <a:p>
            <a:r>
              <a:rPr lang="en-US" sz="2800" b="1" dirty="0">
                <a:latin typeface="-apple-system"/>
              </a:rPr>
              <a:t>New Structure</a:t>
            </a:r>
          </a:p>
          <a:p>
            <a:r>
              <a:rPr lang="en-US" sz="2000" b="1" dirty="0">
                <a:solidFill>
                  <a:schemeClr val="tx1"/>
                </a:solidFill>
                <a:latin typeface="-apple-system"/>
              </a:rPr>
              <a:t>Target Variable : Enrolled</a:t>
            </a:r>
          </a:p>
          <a:p>
            <a:r>
              <a:rPr lang="en-US" sz="2000" b="1" dirty="0">
                <a:solidFill>
                  <a:schemeClr val="tx1"/>
                </a:solidFill>
                <a:latin typeface="-apple-system"/>
              </a:rPr>
              <a:t>Features : 50</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18"/>
          </p:nvPr>
        </p:nvSpPr>
        <p:spPr>
          <a:xfrm>
            <a:off x="1923660" y="5589452"/>
            <a:ext cx="4114800" cy="949460"/>
          </a:xfrm>
        </p:spPr>
        <p:txBody>
          <a:bodyPr>
            <a:normAutofit/>
          </a:bodyPr>
          <a:lstStyle/>
          <a:p>
            <a:r>
              <a:rPr lang="en-US" dirty="0"/>
              <a:t>	</a:t>
            </a:r>
          </a:p>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16" name="Title 1">
            <a:extLst>
              <a:ext uri="{FF2B5EF4-FFF2-40B4-BE49-F238E27FC236}">
                <a16:creationId xmlns:a16="http://schemas.microsoft.com/office/drawing/2014/main" id="{C87666FC-03B2-4725-A393-C8A0EDE24D75}"/>
              </a:ext>
            </a:extLst>
          </p:cNvPr>
          <p:cNvSpPr txBox="1">
            <a:spLocks/>
          </p:cNvSpPr>
          <p:nvPr/>
        </p:nvSpPr>
        <p:spPr>
          <a:xfrm>
            <a:off x="933061" y="867747"/>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Pre-Processing – Feature Engineering </a:t>
            </a:r>
          </a:p>
        </p:txBody>
      </p:sp>
      <p:sp>
        <p:nvSpPr>
          <p:cNvPr id="10" name="Rectangle 1">
            <a:extLst>
              <a:ext uri="{FF2B5EF4-FFF2-40B4-BE49-F238E27FC236}">
                <a16:creationId xmlns:a16="http://schemas.microsoft.com/office/drawing/2014/main" id="{5D0C48E7-05AB-4462-B966-63428769D2E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408090"/>
                </a:solidFill>
                <a:effectLst/>
                <a:latin typeface="var(--jp-code-font-family)"/>
              </a:rPr>
              <a:t>Enrolled is the variable of interest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704578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 indoor, close, spectacles&#10;&#10;Description automatically generated">
            <a:extLst>
              <a:ext uri="{FF2B5EF4-FFF2-40B4-BE49-F238E27FC236}">
                <a16:creationId xmlns:a16="http://schemas.microsoft.com/office/drawing/2014/main" id="{5939E12B-0462-406B-9D29-34835A00D8CB}"/>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5900"/>
                    </a14:imgEffect>
                  </a14:imgLayer>
                </a14:imgProps>
              </a:ext>
              <a:ext uri="{837473B0-CC2E-450A-ABE3-18F120FF3D39}">
                <a1611:picAttrSrcUrl xmlns:a1611="http://schemas.microsoft.com/office/drawing/2016/11/main" r:id="rId4"/>
              </a:ext>
            </a:extLst>
          </a:blip>
          <a:srcRect l="2327" r="5037" b="-2"/>
          <a:stretch/>
        </p:blipFill>
        <p:spPr>
          <a:xfrm>
            <a:off x="0" y="-406400"/>
            <a:ext cx="12211050" cy="7264400"/>
          </a:xfrm>
          <a:prstGeom prst="rect">
            <a:avLst/>
          </a:prstGeom>
          <a:noFill/>
        </p:spPr>
      </p:pic>
      <p:sp>
        <p:nvSpPr>
          <p:cNvPr id="7" name="TextBox 6">
            <a:extLst>
              <a:ext uri="{FF2B5EF4-FFF2-40B4-BE49-F238E27FC236}">
                <a16:creationId xmlns:a16="http://schemas.microsoft.com/office/drawing/2014/main" id="{E0212630-15B5-466B-A412-A9657E6A3B61}"/>
              </a:ext>
            </a:extLst>
          </p:cNvPr>
          <p:cNvSpPr txBox="1"/>
          <p:nvPr/>
        </p:nvSpPr>
        <p:spPr>
          <a:xfrm>
            <a:off x="257420" y="-134938"/>
            <a:ext cx="11696210" cy="6721475"/>
          </a:xfrm>
          <a:prstGeom prst="rect">
            <a:avLst/>
          </a:prstGeom>
          <a:solidFill>
            <a:schemeClr val="bg1">
              <a:alpha val="75000"/>
            </a:schemeClr>
          </a:solidFill>
        </p:spPr>
        <p:txBody>
          <a:bodyPr wrap="square" rtlCol="0">
            <a:spAutoFit/>
          </a:bodyPr>
          <a:lstStyle/>
          <a:p>
            <a:endParaRPr lang="en-GB" dirty="0"/>
          </a:p>
        </p:txBody>
      </p:sp>
      <p:sp>
        <p:nvSpPr>
          <p:cNvPr id="11" name="Text Placeholder 10">
            <a:extLst>
              <a:ext uri="{FF2B5EF4-FFF2-40B4-BE49-F238E27FC236}">
                <a16:creationId xmlns:a16="http://schemas.microsoft.com/office/drawing/2014/main" id="{46B69BED-3DD9-4E7C-9478-70576FB9B30E}"/>
              </a:ext>
            </a:extLst>
          </p:cNvPr>
          <p:cNvSpPr>
            <a:spLocks noGrp="1"/>
          </p:cNvSpPr>
          <p:nvPr>
            <p:ph type="body" sz="quarter" idx="20"/>
          </p:nvPr>
        </p:nvSpPr>
        <p:spPr>
          <a:xfrm>
            <a:off x="304785" y="3222393"/>
            <a:ext cx="1920879" cy="1895475"/>
          </a:xfrm>
        </p:spPr>
        <p:txBody>
          <a:bodyPr/>
          <a:lstStyle/>
          <a:p>
            <a:pPr algn="l"/>
            <a:r>
              <a:rPr lang="en-US" sz="1800" b="1" i="0" dirty="0">
                <a:effectLst/>
                <a:latin typeface="-apple-system"/>
              </a:rPr>
              <a:t>Number of screens Distribution</a:t>
            </a:r>
          </a:p>
          <a:p>
            <a:pPr algn="l"/>
            <a:r>
              <a:rPr lang="en-US" sz="1800" b="1" i="0" dirty="0">
                <a:solidFill>
                  <a:srgbClr val="0E97B2"/>
                </a:solidFill>
                <a:effectLst/>
                <a:latin typeface="-apple-system"/>
              </a:rPr>
              <a:t>42000+ users fall well within 30 screens visitation which 85%. These screens contribute more for the user to stay in the app for a long time</a:t>
            </a:r>
            <a:r>
              <a:rPr lang="en-US" sz="1800" b="0" i="0" dirty="0">
                <a:solidFill>
                  <a:srgbClr val="000000"/>
                </a:solidFill>
                <a:effectLst/>
                <a:latin typeface="-apple-system"/>
              </a:rPr>
              <a:t>.</a:t>
            </a:r>
            <a:endParaRPr lang="en-CA" sz="1800" dirty="0">
              <a:latin typeface="-apple-system"/>
            </a:endParaRPr>
          </a:p>
        </p:txBody>
      </p:sp>
      <p:sp>
        <p:nvSpPr>
          <p:cNvPr id="17" name="Slide Number Placeholder 16">
            <a:extLst>
              <a:ext uri="{FF2B5EF4-FFF2-40B4-BE49-F238E27FC236}">
                <a16:creationId xmlns:a16="http://schemas.microsoft.com/office/drawing/2014/main" id="{FB8176DA-59AF-4CEA-B7E3-C2BF48953570}"/>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2" name="Title 1">
            <a:extLst>
              <a:ext uri="{FF2B5EF4-FFF2-40B4-BE49-F238E27FC236}">
                <a16:creationId xmlns:a16="http://schemas.microsoft.com/office/drawing/2014/main" id="{ED479A0B-CC23-4EED-8893-BD18840B7FF1}"/>
              </a:ext>
            </a:extLst>
          </p:cNvPr>
          <p:cNvSpPr>
            <a:spLocks noGrp="1"/>
          </p:cNvSpPr>
          <p:nvPr>
            <p:ph type="title"/>
          </p:nvPr>
        </p:nvSpPr>
        <p:spPr>
          <a:xfrm>
            <a:off x="741882" y="66676"/>
            <a:ext cx="10515600" cy="640080"/>
          </a:xfrm>
        </p:spPr>
        <p:txBody>
          <a:bodyPr/>
          <a:lstStyle/>
          <a:p>
            <a:pPr algn="ctr"/>
            <a:r>
              <a:rPr lang="en-CA" dirty="0"/>
              <a:t>      </a:t>
            </a:r>
            <a:r>
              <a:rPr lang="en-CA" b="1" dirty="0">
                <a:solidFill>
                  <a:srgbClr val="0E97B2"/>
                </a:solidFill>
                <a:latin typeface="-apple-system"/>
              </a:rPr>
              <a:t>Insights from Histograms </a:t>
            </a:r>
          </a:p>
        </p:txBody>
      </p:sp>
      <p:sp>
        <p:nvSpPr>
          <p:cNvPr id="8" name="Text Placeholder 7">
            <a:extLst>
              <a:ext uri="{FF2B5EF4-FFF2-40B4-BE49-F238E27FC236}">
                <a16:creationId xmlns:a16="http://schemas.microsoft.com/office/drawing/2014/main" id="{7BB29F61-42FB-4AFF-9B44-249733D08C53}"/>
              </a:ext>
            </a:extLst>
          </p:cNvPr>
          <p:cNvSpPr>
            <a:spLocks noGrp="1"/>
          </p:cNvSpPr>
          <p:nvPr>
            <p:ph type="body" sz="quarter" idx="19"/>
          </p:nvPr>
        </p:nvSpPr>
        <p:spPr>
          <a:xfrm>
            <a:off x="9339663" y="677183"/>
            <a:ext cx="2402281" cy="1263210"/>
          </a:xfrm>
        </p:spPr>
        <p:txBody>
          <a:bodyPr/>
          <a:lstStyle/>
          <a:p>
            <a:pPr algn="l"/>
            <a:r>
              <a:rPr lang="en-CA" sz="2000" b="1" dirty="0">
                <a:latin typeface="-apple-system"/>
              </a:rPr>
              <a:t>Age Distribution </a:t>
            </a:r>
          </a:p>
          <a:p>
            <a:pPr algn="l"/>
            <a:r>
              <a:rPr lang="en-US" sz="1800" b="1" i="0" dirty="0">
                <a:solidFill>
                  <a:srgbClr val="0E97B2"/>
                </a:solidFill>
                <a:effectLst/>
                <a:latin typeface="-apple-system"/>
              </a:rPr>
              <a:t>There are around 40000 people are found to be young to use the gaming app, 15000+ people in their 30's while approximately 10000 people are above 35 years.</a:t>
            </a:r>
            <a:endParaRPr lang="en-CA" sz="1800" b="1" dirty="0">
              <a:solidFill>
                <a:srgbClr val="0E97B2"/>
              </a:solidFill>
              <a:latin typeface="-apple-system"/>
            </a:endParaRPr>
          </a:p>
        </p:txBody>
      </p:sp>
      <p:pic>
        <p:nvPicPr>
          <p:cNvPr id="12" name="Picture 11">
            <a:extLst>
              <a:ext uri="{FF2B5EF4-FFF2-40B4-BE49-F238E27FC236}">
                <a16:creationId xmlns:a16="http://schemas.microsoft.com/office/drawing/2014/main" id="{89672EAA-94F2-48B9-B175-03ABFFC68A72}"/>
              </a:ext>
            </a:extLst>
          </p:cNvPr>
          <p:cNvPicPr>
            <a:picLocks noChangeAspect="1"/>
          </p:cNvPicPr>
          <p:nvPr/>
        </p:nvPicPr>
        <p:blipFill rotWithShape="1">
          <a:blip r:embed="rId5"/>
          <a:srcRect r="13050"/>
          <a:stretch/>
        </p:blipFill>
        <p:spPr>
          <a:xfrm>
            <a:off x="450056" y="849800"/>
            <a:ext cx="8284733" cy="2273748"/>
          </a:xfrm>
          <a:prstGeom prst="rect">
            <a:avLst/>
          </a:prstGeom>
        </p:spPr>
      </p:pic>
      <p:grpSp>
        <p:nvGrpSpPr>
          <p:cNvPr id="20" name="Group 19">
            <a:extLst>
              <a:ext uri="{FF2B5EF4-FFF2-40B4-BE49-F238E27FC236}">
                <a16:creationId xmlns:a16="http://schemas.microsoft.com/office/drawing/2014/main" id="{525B4272-7683-42F4-9745-8D23B661ED86}"/>
              </a:ext>
            </a:extLst>
          </p:cNvPr>
          <p:cNvGrpSpPr/>
          <p:nvPr/>
        </p:nvGrpSpPr>
        <p:grpSpPr>
          <a:xfrm>
            <a:off x="2273028" y="4025750"/>
            <a:ext cx="9595698" cy="2330688"/>
            <a:chOff x="490537" y="1885950"/>
            <a:chExt cx="11210925" cy="3086100"/>
          </a:xfrm>
        </p:grpSpPr>
        <p:pic>
          <p:nvPicPr>
            <p:cNvPr id="16" name="Picture 15">
              <a:extLst>
                <a:ext uri="{FF2B5EF4-FFF2-40B4-BE49-F238E27FC236}">
                  <a16:creationId xmlns:a16="http://schemas.microsoft.com/office/drawing/2014/main" id="{86AAA387-8411-45E5-92B4-72AE188B7C5D}"/>
                </a:ext>
              </a:extLst>
            </p:cNvPr>
            <p:cNvPicPr>
              <a:picLocks noChangeAspect="1"/>
            </p:cNvPicPr>
            <p:nvPr/>
          </p:nvPicPr>
          <p:blipFill>
            <a:blip r:embed="rId6"/>
            <a:stretch>
              <a:fillRect/>
            </a:stretch>
          </p:blipFill>
          <p:spPr>
            <a:xfrm>
              <a:off x="490537" y="1885950"/>
              <a:ext cx="11210925" cy="3086100"/>
            </a:xfrm>
            <a:prstGeom prst="rect">
              <a:avLst/>
            </a:prstGeom>
          </p:spPr>
        </p:pic>
        <p:pic>
          <p:nvPicPr>
            <p:cNvPr id="19" name="Picture 18">
              <a:extLst>
                <a:ext uri="{FF2B5EF4-FFF2-40B4-BE49-F238E27FC236}">
                  <a16:creationId xmlns:a16="http://schemas.microsoft.com/office/drawing/2014/main" id="{276225B7-FE3F-4C98-904E-35192EDC7E02}"/>
                </a:ext>
              </a:extLst>
            </p:cNvPr>
            <p:cNvPicPr>
              <a:picLocks noChangeAspect="1"/>
            </p:cNvPicPr>
            <p:nvPr/>
          </p:nvPicPr>
          <p:blipFill>
            <a:blip r:embed="rId7"/>
            <a:stretch>
              <a:fillRect/>
            </a:stretch>
          </p:blipFill>
          <p:spPr>
            <a:xfrm>
              <a:off x="9552507" y="1907022"/>
              <a:ext cx="1704975" cy="666750"/>
            </a:xfrm>
            <a:prstGeom prst="rect">
              <a:avLst/>
            </a:prstGeom>
          </p:spPr>
        </p:pic>
      </p:grpSp>
      <p:pic>
        <p:nvPicPr>
          <p:cNvPr id="23" name="Picture 22">
            <a:extLst>
              <a:ext uri="{FF2B5EF4-FFF2-40B4-BE49-F238E27FC236}">
                <a16:creationId xmlns:a16="http://schemas.microsoft.com/office/drawing/2014/main" id="{269D0055-C579-4EC5-ADED-EE95E40B0AC4}"/>
              </a:ext>
            </a:extLst>
          </p:cNvPr>
          <p:cNvPicPr>
            <a:picLocks noChangeAspect="1"/>
          </p:cNvPicPr>
          <p:nvPr/>
        </p:nvPicPr>
        <p:blipFill>
          <a:blip r:embed="rId7"/>
          <a:stretch>
            <a:fillRect/>
          </a:stretch>
        </p:blipFill>
        <p:spPr>
          <a:xfrm>
            <a:off x="6795270" y="942540"/>
            <a:ext cx="1704975" cy="666750"/>
          </a:xfrm>
          <a:prstGeom prst="rect">
            <a:avLst/>
          </a:prstGeom>
        </p:spPr>
      </p:pic>
    </p:spTree>
    <p:extLst>
      <p:ext uri="{BB962C8B-B14F-4D97-AF65-F5344CB8AC3E}">
        <p14:creationId xmlns:p14="http://schemas.microsoft.com/office/powerpoint/2010/main" val="220702154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31582E-0816-42E3-8C66-2DDE198FB320}"/>
              </a:ext>
            </a:extLst>
          </p:cNvPr>
          <p:cNvSpPr txBox="1"/>
          <p:nvPr/>
        </p:nvSpPr>
        <p:spPr>
          <a:xfrm>
            <a:off x="343172" y="470621"/>
            <a:ext cx="11416146" cy="6068291"/>
          </a:xfrm>
          <a:prstGeom prst="rect">
            <a:avLst/>
          </a:prstGeom>
          <a:solidFill>
            <a:schemeClr val="bg1">
              <a:alpha val="73000"/>
            </a:schemeClr>
          </a:solidFill>
        </p:spPr>
        <p:txBody>
          <a:bodyPr wrap="square" rtlCol="0">
            <a:spAutoFit/>
          </a:bodyPr>
          <a:lstStyle/>
          <a:p>
            <a:endParaRPr lang="en-GB"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22045" y="379129"/>
            <a:ext cx="10058400" cy="565265"/>
          </a:xfrm>
        </p:spPr>
        <p:txBody>
          <a:bodyPr>
            <a:noAutofit/>
          </a:bodyPr>
          <a:lstStyle/>
          <a:p>
            <a:r>
              <a:rPr lang="en-CA" sz="2800" b="1" dirty="0">
                <a:solidFill>
                  <a:srgbClr val="0E97B2"/>
                </a:solidFill>
              </a:rPr>
              <a:t>Insights from Histograms …. </a:t>
            </a:r>
            <a:r>
              <a:rPr lang="en-CA" sz="2800" b="1" dirty="0" err="1">
                <a:solidFill>
                  <a:srgbClr val="0E97B2"/>
                </a:solidFill>
              </a:rPr>
              <a:t>Contd</a:t>
            </a:r>
            <a:endParaRPr lang="en-US" sz="4400" b="1" dirty="0">
              <a:solidFill>
                <a:srgbClr val="0E97B2"/>
              </a:solidFill>
              <a:latin typeface="-apple-system"/>
            </a:endParaRP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6598763" y="3548340"/>
            <a:ext cx="4310029" cy="2286000"/>
          </a:xfrm>
        </p:spPr>
        <p:txBody>
          <a:bodyPr/>
          <a:lstStyle/>
          <a:p>
            <a:endParaRPr lang="en-US" b="0" i="0" dirty="0">
              <a:solidFill>
                <a:srgbClr val="333333"/>
              </a:solidFill>
              <a:effectLst/>
              <a:latin typeface="-apple-system"/>
            </a:endParaRPr>
          </a:p>
          <a:p>
            <a:r>
              <a:rPr lang="en-US" b="0" i="0" dirty="0">
                <a:solidFill>
                  <a:srgbClr val="333333"/>
                </a:solidFill>
                <a:effectLst/>
                <a:latin typeface="-apple-system"/>
              </a:rPr>
              <a:t> </a:t>
            </a:r>
          </a:p>
          <a:p>
            <a:r>
              <a:rPr lang="en-US" dirty="0">
                <a:latin typeface="-apple-system"/>
              </a:rPr>
              <a: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4" name="Picture 13">
            <a:extLst>
              <a:ext uri="{FF2B5EF4-FFF2-40B4-BE49-F238E27FC236}">
                <a16:creationId xmlns:a16="http://schemas.microsoft.com/office/drawing/2014/main" id="{07DD2DF2-21F4-467A-9A8F-D34BFF7E6919}"/>
              </a:ext>
            </a:extLst>
          </p:cNvPr>
          <p:cNvPicPr>
            <a:picLocks noChangeAspect="1"/>
          </p:cNvPicPr>
          <p:nvPr/>
        </p:nvPicPr>
        <p:blipFill>
          <a:blip r:embed="rId2"/>
          <a:stretch>
            <a:fillRect/>
          </a:stretch>
        </p:blipFill>
        <p:spPr>
          <a:xfrm>
            <a:off x="387927" y="1023660"/>
            <a:ext cx="7156655" cy="2074307"/>
          </a:xfrm>
          <a:prstGeom prst="rect">
            <a:avLst/>
          </a:prstGeom>
        </p:spPr>
      </p:pic>
      <p:pic>
        <p:nvPicPr>
          <p:cNvPr id="16" name="Picture 15">
            <a:extLst>
              <a:ext uri="{FF2B5EF4-FFF2-40B4-BE49-F238E27FC236}">
                <a16:creationId xmlns:a16="http://schemas.microsoft.com/office/drawing/2014/main" id="{D690C4D0-E030-4D62-AF68-2132ADF58E72}"/>
              </a:ext>
            </a:extLst>
          </p:cNvPr>
          <p:cNvPicPr>
            <a:picLocks noChangeAspect="1"/>
          </p:cNvPicPr>
          <p:nvPr/>
        </p:nvPicPr>
        <p:blipFill>
          <a:blip r:embed="rId3"/>
          <a:stretch>
            <a:fillRect/>
          </a:stretch>
        </p:blipFill>
        <p:spPr>
          <a:xfrm>
            <a:off x="3722255" y="3429000"/>
            <a:ext cx="8081818" cy="2666345"/>
          </a:xfrm>
          <a:prstGeom prst="rect">
            <a:avLst/>
          </a:prstGeom>
        </p:spPr>
      </p:pic>
      <p:sp>
        <p:nvSpPr>
          <p:cNvPr id="19" name="Text Placeholder 3">
            <a:extLst>
              <a:ext uri="{FF2B5EF4-FFF2-40B4-BE49-F238E27FC236}">
                <a16:creationId xmlns:a16="http://schemas.microsoft.com/office/drawing/2014/main" id="{E54F736F-FA92-4593-B07D-385E6C22906B}"/>
              </a:ext>
            </a:extLst>
          </p:cNvPr>
          <p:cNvSpPr txBox="1">
            <a:spLocks/>
          </p:cNvSpPr>
          <p:nvPr/>
        </p:nvSpPr>
        <p:spPr>
          <a:xfrm>
            <a:off x="7684364" y="960119"/>
            <a:ext cx="3510109" cy="15171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pple-system"/>
              </a:rPr>
              <a:t>Distribution  in Day  of the Week</a:t>
            </a:r>
          </a:p>
          <a:p>
            <a:pPr marL="0" indent="0">
              <a:buNone/>
            </a:pPr>
            <a:r>
              <a:rPr lang="en-US" sz="2000" b="1" dirty="0">
                <a:solidFill>
                  <a:srgbClr val="0E97B2"/>
                </a:solidFill>
                <a:latin typeface="-apple-system"/>
              </a:rPr>
              <a:t>Overall observation is that customers are spending almost similar time over the week however slightly more on weekends.</a:t>
            </a:r>
          </a:p>
          <a:p>
            <a:endParaRPr lang="en-US" dirty="0"/>
          </a:p>
        </p:txBody>
      </p:sp>
      <p:sp>
        <p:nvSpPr>
          <p:cNvPr id="20" name="Text Placeholder 7">
            <a:extLst>
              <a:ext uri="{FF2B5EF4-FFF2-40B4-BE49-F238E27FC236}">
                <a16:creationId xmlns:a16="http://schemas.microsoft.com/office/drawing/2014/main" id="{B9076730-09E0-4E08-96EA-1325BD6717BB}"/>
              </a:ext>
            </a:extLst>
          </p:cNvPr>
          <p:cNvSpPr txBox="1">
            <a:spLocks/>
          </p:cNvSpPr>
          <p:nvPr/>
        </p:nvSpPr>
        <p:spPr>
          <a:xfrm>
            <a:off x="887530" y="3236475"/>
            <a:ext cx="2583438" cy="15171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pple-system"/>
              </a:rPr>
              <a:t>Distribution  of Hour</a:t>
            </a:r>
          </a:p>
          <a:p>
            <a:pPr marL="0" indent="0">
              <a:buNone/>
            </a:pPr>
            <a:r>
              <a:rPr lang="en-US" sz="2000" b="1" dirty="0">
                <a:solidFill>
                  <a:srgbClr val="0E97B2"/>
                </a:solidFill>
                <a:latin typeface="-apple-system"/>
              </a:rPr>
              <a:t>No of Customers staying in the app for greater than 10 hours is more compared to customers staying in the app for less than 10 hours</a:t>
            </a:r>
          </a:p>
        </p:txBody>
      </p:sp>
      <p:pic>
        <p:nvPicPr>
          <p:cNvPr id="21" name="Picture 20">
            <a:extLst>
              <a:ext uri="{FF2B5EF4-FFF2-40B4-BE49-F238E27FC236}">
                <a16:creationId xmlns:a16="http://schemas.microsoft.com/office/drawing/2014/main" id="{FB48D6CC-5182-492B-A90F-EAAC1068651A}"/>
              </a:ext>
            </a:extLst>
          </p:cNvPr>
          <p:cNvPicPr>
            <a:picLocks noChangeAspect="1"/>
          </p:cNvPicPr>
          <p:nvPr/>
        </p:nvPicPr>
        <p:blipFill>
          <a:blip r:embed="rId4"/>
          <a:stretch>
            <a:fillRect/>
          </a:stretch>
        </p:blipFill>
        <p:spPr>
          <a:xfrm>
            <a:off x="6554008" y="3440521"/>
            <a:ext cx="1704975" cy="666750"/>
          </a:xfrm>
          <a:prstGeom prst="rect">
            <a:avLst/>
          </a:prstGeom>
        </p:spPr>
      </p:pic>
    </p:spTree>
    <p:extLst>
      <p:ext uri="{BB962C8B-B14F-4D97-AF65-F5344CB8AC3E}">
        <p14:creationId xmlns:p14="http://schemas.microsoft.com/office/powerpoint/2010/main" val="315389210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048" y="-89453"/>
            <a:ext cx="12188952" cy="6728791"/>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578584" y="136526"/>
            <a:ext cx="5450264" cy="6379620"/>
          </a:xfrm>
        </p:spPr>
        <p:txBody>
          <a:bodyPr/>
          <a:lstStyle/>
          <a:p>
            <a:r>
              <a:rPr lang="en-US" b="1" dirty="0">
                <a:solidFill>
                  <a:schemeClr val="accent5">
                    <a:lumMod val="50000"/>
                  </a:schemeClr>
                </a:solidFill>
              </a:rPr>
              <a:t>Correlation with Response variable</a:t>
            </a:r>
            <a:br>
              <a:rPr lang="en-US" dirty="0"/>
            </a:br>
            <a:endParaRPr lang="en-US" dirty="0"/>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778279" y="2084806"/>
            <a:ext cx="5014738" cy="3317599"/>
          </a:xfrm>
        </p:spPr>
        <p:txBody>
          <a:bodyPr vert="horz" lIns="91440" tIns="45720" rIns="91440" bIns="45720" rtlCol="0" anchor="t">
            <a:normAutofit fontScale="25000" lnSpcReduction="20000"/>
          </a:bodyPr>
          <a:lstStyle/>
          <a:p>
            <a:r>
              <a:rPr lang="en-US" sz="9600" b="1" dirty="0">
                <a:solidFill>
                  <a:schemeClr val="accent3">
                    <a:lumMod val="50000"/>
                  </a:schemeClr>
                </a:solidFill>
                <a:latin typeface="-apple-system"/>
              </a:rPr>
              <a:t>Positively corelated </a:t>
            </a:r>
          </a:p>
          <a:p>
            <a:r>
              <a:rPr lang="en-US" sz="9600" b="1" dirty="0">
                <a:solidFill>
                  <a:schemeClr val="accent3">
                    <a:lumMod val="50000"/>
                  </a:schemeClr>
                </a:solidFill>
                <a:latin typeface="-apple-system"/>
              </a:rPr>
              <a:t>Number of screens - 0.21%</a:t>
            </a:r>
          </a:p>
          <a:p>
            <a:r>
              <a:rPr lang="en-US" sz="9600" b="1" dirty="0">
                <a:solidFill>
                  <a:schemeClr val="accent3">
                    <a:lumMod val="50000"/>
                  </a:schemeClr>
                </a:solidFill>
                <a:latin typeface="-apple-system"/>
              </a:rPr>
              <a:t>Mini game - 0.10%</a:t>
            </a:r>
          </a:p>
          <a:p>
            <a:r>
              <a:rPr lang="en-US" sz="7200" b="1" dirty="0">
                <a:latin typeface="-apple-system"/>
              </a:rPr>
              <a:t>Implications :</a:t>
            </a:r>
          </a:p>
          <a:p>
            <a:r>
              <a:rPr lang="en-US" sz="7200" b="1" dirty="0">
                <a:latin typeface="-apple-system"/>
              </a:rPr>
              <a:t>Mini Game &amp; Number of Screens are positively associated with our target variable. If they view more screens and play minigame they are more likely to get paid membership.</a:t>
            </a:r>
          </a:p>
          <a:p>
            <a:r>
              <a:rPr lang="en-GB" sz="7200" b="1" dirty="0">
                <a:latin typeface="-apple-system"/>
              </a:rPr>
              <a:t>'Age’,  'Used Premium Feature and 'hour', 'liked' are inversely correlated with enrolment that is with the increase in these variables have an inverse effect on the customers enrolment.</a:t>
            </a:r>
            <a:endParaRPr lang="en-US" sz="7200" b="1" dirty="0">
              <a:latin typeface="-apple-system"/>
            </a:endParaRPr>
          </a:p>
          <a:p>
            <a:endParaRPr lang="en-US" b="1" dirty="0"/>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2050" name="Picture 2">
            <a:extLst>
              <a:ext uri="{FF2B5EF4-FFF2-40B4-BE49-F238E27FC236}">
                <a16:creationId xmlns:a16="http://schemas.microsoft.com/office/drawing/2014/main" id="{4F01DC2F-8428-4A9C-9455-5F9AA1093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35" y="136525"/>
            <a:ext cx="6176962" cy="637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431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34">
            <a:extLst>
              <a:ext uri="{FF2B5EF4-FFF2-40B4-BE49-F238E27FC236}">
                <a16:creationId xmlns:a16="http://schemas.microsoft.com/office/drawing/2014/main" id="{9E2D7212-9D44-BA47-91D4-3FB11FDCE39E}"/>
              </a:ext>
            </a:extLst>
          </p:cNvPr>
          <p:cNvSpPr>
            <a:spLocks noGrp="1"/>
          </p:cNvSpPr>
          <p:nvPr>
            <p:ph idx="18"/>
          </p:nvPr>
        </p:nvSpPr>
        <p:spPr>
          <a:xfrm>
            <a:off x="1923660" y="5589452"/>
            <a:ext cx="4114800" cy="949460"/>
          </a:xfrm>
        </p:spPr>
        <p:txBody>
          <a:bodyPr>
            <a:normAutofit/>
          </a:bodyPr>
          <a:lstStyle/>
          <a:p>
            <a:r>
              <a:rPr lang="en-US" dirty="0"/>
              <a:t>	</a:t>
            </a:r>
          </a:p>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16" name="Title 1">
            <a:extLst>
              <a:ext uri="{FF2B5EF4-FFF2-40B4-BE49-F238E27FC236}">
                <a16:creationId xmlns:a16="http://schemas.microsoft.com/office/drawing/2014/main" id="{C87666FC-03B2-4725-A393-C8A0EDE24D75}"/>
              </a:ext>
            </a:extLst>
          </p:cNvPr>
          <p:cNvSpPr txBox="1">
            <a:spLocks/>
          </p:cNvSpPr>
          <p:nvPr/>
        </p:nvSpPr>
        <p:spPr>
          <a:xfrm>
            <a:off x="933061" y="867747"/>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Exploratory insights</a:t>
            </a:r>
          </a:p>
        </p:txBody>
      </p:sp>
      <p:sp>
        <p:nvSpPr>
          <p:cNvPr id="12" name="TextBox 11">
            <a:extLst>
              <a:ext uri="{FF2B5EF4-FFF2-40B4-BE49-F238E27FC236}">
                <a16:creationId xmlns:a16="http://schemas.microsoft.com/office/drawing/2014/main" id="{34A00EF5-9D13-416A-8E84-3DD745594D32}"/>
              </a:ext>
            </a:extLst>
          </p:cNvPr>
          <p:cNvSpPr txBox="1"/>
          <p:nvPr/>
        </p:nvSpPr>
        <p:spPr>
          <a:xfrm>
            <a:off x="1163875" y="1830182"/>
            <a:ext cx="9882909" cy="3693319"/>
          </a:xfrm>
          <a:prstGeom prst="rect">
            <a:avLst/>
          </a:prstGeom>
          <a:noFill/>
        </p:spPr>
        <p:txBody>
          <a:bodyPr wrap="square">
            <a:spAutoFit/>
          </a:bodyPr>
          <a:lstStyle/>
          <a:p>
            <a:pPr algn="l">
              <a:buFont typeface="+mj-lt"/>
              <a:buAutoNum type="arabicPeriod"/>
            </a:pPr>
            <a:r>
              <a:rPr lang="en-GB" b="0" i="0" dirty="0">
                <a:effectLst/>
                <a:latin typeface="-apple-system"/>
              </a:rPr>
              <a:t>Younger users have higher enrolment percentage, higher non enrolment rate among people above 40.</a:t>
            </a:r>
          </a:p>
          <a:p>
            <a:pPr algn="l">
              <a:buFont typeface="+mj-lt"/>
              <a:buAutoNum type="arabicPeriod"/>
            </a:pPr>
            <a:endParaRPr lang="en-GB" b="0" i="0" dirty="0">
              <a:effectLst/>
              <a:latin typeface="-apple-system"/>
            </a:endParaRPr>
          </a:p>
          <a:p>
            <a:pPr algn="l">
              <a:buFont typeface="+mj-lt"/>
              <a:buAutoNum type="arabicPeriod"/>
            </a:pPr>
            <a:r>
              <a:rPr lang="en-GB" b="0" i="0" dirty="0">
                <a:effectLst/>
                <a:latin typeface="-apple-system"/>
              </a:rPr>
              <a:t>Number of screens visited by enrolled customers are way more than the enrolled customers.</a:t>
            </a:r>
          </a:p>
          <a:p>
            <a:pPr algn="l"/>
            <a:r>
              <a:rPr lang="en-GB" b="0" i="0" dirty="0">
                <a:effectLst/>
                <a:latin typeface="-apple-system"/>
              </a:rPr>
              <a:t> </a:t>
            </a:r>
          </a:p>
          <a:p>
            <a:pPr algn="l"/>
            <a:r>
              <a:rPr lang="en-GB" b="0" i="0" dirty="0">
                <a:effectLst/>
                <a:latin typeface="-apple-system"/>
              </a:rPr>
              <a:t>3. Higher number of users who used the premium feature did not enrol.</a:t>
            </a:r>
          </a:p>
          <a:p>
            <a:pPr algn="l"/>
            <a:endParaRPr lang="en-GB" b="0" i="0" dirty="0">
              <a:effectLst/>
              <a:latin typeface="-apple-system"/>
            </a:endParaRPr>
          </a:p>
          <a:p>
            <a:pPr algn="l"/>
            <a:r>
              <a:rPr lang="en-GB" b="0" i="0" dirty="0">
                <a:effectLst/>
                <a:latin typeface="-apple-system"/>
              </a:rPr>
              <a:t>4. Enrolment percentage is higher among people who played the minigame.</a:t>
            </a:r>
          </a:p>
          <a:p>
            <a:pPr algn="l"/>
            <a:endParaRPr lang="en-GB" b="0" i="0" dirty="0">
              <a:effectLst/>
              <a:latin typeface="-apple-system"/>
            </a:endParaRPr>
          </a:p>
          <a:p>
            <a:pPr algn="l"/>
            <a:r>
              <a:rPr lang="en-GB" b="0" i="0" dirty="0">
                <a:effectLst/>
                <a:latin typeface="-apple-system"/>
              </a:rPr>
              <a:t>5. Day of the week and hour usage is similar among enrolled and not enrolled users.</a:t>
            </a:r>
          </a:p>
          <a:p>
            <a:pPr algn="l"/>
            <a:endParaRPr lang="en-GB" dirty="0">
              <a:latin typeface="-apple-system"/>
            </a:endParaRPr>
          </a:p>
          <a:p>
            <a:pPr algn="l"/>
            <a:r>
              <a:rPr lang="en-GB" b="0" i="0" dirty="0">
                <a:effectLst/>
                <a:latin typeface="-apple-system"/>
              </a:rPr>
              <a:t>6. Several features have weak negative and positive correlation among them for example Number of screens is also positively associated with premium feature and mini game but negatively  associated with age and hour( </a:t>
            </a:r>
            <a:r>
              <a:rPr lang="en-GB" b="0" i="0" dirty="0" err="1">
                <a:effectLst/>
                <a:latin typeface="-apple-system"/>
              </a:rPr>
              <a:t>used_premium_feature</a:t>
            </a:r>
            <a:r>
              <a:rPr lang="en-GB" b="0" i="0" dirty="0">
                <a:effectLst/>
                <a:latin typeface="-apple-system"/>
              </a:rPr>
              <a:t> and minigame(0.108), Age and </a:t>
            </a:r>
            <a:r>
              <a:rPr lang="en-GB" b="0" i="0" dirty="0" err="1">
                <a:effectLst/>
                <a:latin typeface="-apple-system"/>
              </a:rPr>
              <a:t>numscreens</a:t>
            </a:r>
            <a:r>
              <a:rPr lang="en-GB" b="0" i="0" dirty="0">
                <a:effectLst/>
                <a:latin typeface="-apple-system"/>
              </a:rPr>
              <a:t>(-0.128))</a:t>
            </a:r>
          </a:p>
        </p:txBody>
      </p:sp>
    </p:spTree>
    <p:extLst>
      <p:ext uri="{BB962C8B-B14F-4D97-AF65-F5344CB8AC3E}">
        <p14:creationId xmlns:p14="http://schemas.microsoft.com/office/powerpoint/2010/main" val="3585620787"/>
      </p:ext>
    </p:extLst>
  </p:cSld>
  <p:clrMapOvr>
    <a:masterClrMapping/>
  </p:clrMapOvr>
  <p:transition spd="slow">
    <p:wipe/>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905</TotalTime>
  <Words>1388</Words>
  <Application>Microsoft Office PowerPoint</Application>
  <PresentationFormat>Widescreen</PresentationFormat>
  <Paragraphs>189</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Arial</vt:lpstr>
      <vt:lpstr>Arial</vt:lpstr>
      <vt:lpstr>Calibri</vt:lpstr>
      <vt:lpstr>Quire Sans Pro Light</vt:lpstr>
      <vt:lpstr>Tisa Offc Serif Pro</vt:lpstr>
      <vt:lpstr>Ubuntu</vt:lpstr>
      <vt:lpstr>var(--jp-code-font-family)</vt:lpstr>
      <vt:lpstr>Office Theme</vt:lpstr>
      <vt:lpstr>PowerPoint Presentation</vt:lpstr>
      <vt:lpstr> </vt:lpstr>
      <vt:lpstr>           </vt:lpstr>
      <vt:lpstr>Data Source Review appdata.csv                                                         popular_screens.csv</vt:lpstr>
      <vt:lpstr>PowerPoint Presentation</vt:lpstr>
      <vt:lpstr>      Insights from Histograms </vt:lpstr>
      <vt:lpstr>Insights from Histograms …. Contd</vt:lpstr>
      <vt:lpstr>Correlation with Response variable </vt:lpstr>
      <vt:lpstr>PowerPoint Presentation</vt:lpstr>
      <vt:lpstr>PowerPoint Presentation</vt:lpstr>
      <vt:lpstr>Model Deployment - Key Findings </vt:lpstr>
      <vt:lpstr>PowerPoint Presentation</vt:lpstr>
      <vt:lpstr>Correlation among new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dc:title>
  <dc:creator>Prathap David Carlo</dc:creator>
  <cp:lastModifiedBy>Deepa T Chawla</cp:lastModifiedBy>
  <cp:revision>13</cp:revision>
  <dcterms:created xsi:type="dcterms:W3CDTF">2022-03-12T02:32:13Z</dcterms:created>
  <dcterms:modified xsi:type="dcterms:W3CDTF">2022-03-20T22:57:08Z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